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2. Last session ended with AI as a research tool: you ask, it answers, you check. Today we take the next step, making that use reliable and cumulative: how should you organize a research project so that AI agents can work in it consistently, session after session? The answer is a three-part framework, rules, memory, and knowledge, and by the end of class students should be ready to set it up for their own projects, because every exercise in the rest of the course assumes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Condensed from the chapter's learning-objectives box. Emphasize the third one: this chapter looks like productivity advice but rests on an epistemological argument about what it means to rely on a tool no one fully understands. Students should leave able to say what belongs in each of the three dimensions, and they should actually create the three starter files before next session, because Chapter 4's exercise writes directly into this structure.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shift. Chapter 1's three basic moves were single interactions; the verification habit lived in your head. Once agents read your files, run your code, and return across weeks, the question changes from how to phrase a prompt to how to build the environment the agent inhabits. Stress that nothing here is an analysis technique: it is the infrastructure that lets methods travel across sessions, tools, and stages of the research.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scenario slowly; most students will recognize their own project in it. The agent does not know which codebook is active, what the current direction is, or where the literature lives, so it produces fluent generic output. The diagnosis matters: the first instinct is always to blame the prompt or the model, and sometimes that is right, but the more common cause is the state of the environment. Gentzkow and Shapiro made the same argument for human collaborators a decade before agents arrived.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sit for a moment because it reverses the usual complaint. Model quality is outside your control and improves without your help; the environment is entirely yours. This is also an encouraging claim: it means the difference between an agent that compounds your work and one that wastes your time is mostly a set of files you can create this week. The rest of the lecture explains which files and why those.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Ground the philosophy in a familiar case: when a collaborator codes qualitative data, you trust they followed the codebook and can walk you through any decision. That is thick trust, and it is what lets collective science work even when expertise is unevenly distributed. An agent cannot stand in that relation: it cannot explain the basis of its decisions the way a responsible human can. The distinction between trusting and merely relying defines the whole problem this chapter solves.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contrast with traditional instruments is the crux. A mass spectrometer's opacity is accidental: somewhere in the community someone can take responsibility for it, so trust flows through the network of responsible humans. Modern machine-learning systems are too fast and complex for any human to grasp, so no amount of further study fills the gap. Koskinen calls this essential epistemic opacity. If students remember one philosophical term from today, it should be this one; it returns in Chapters 7 and 11.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derives the framework rather than asserting it. If you cannot trust the tool, you must decide explicitly where it acts and where it defers; that is Lee's agencing, and it is what rules do. If discovery is collective work, the collective needs a shared history of what was tried and decided; that is what memory does. And without explicit grounding the agent fills gaps with training data, quietly taking epistemic authority from you; supplying the grounding is what knowledge does. Each pillar answers a distinct epistemic need.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supporting lenses before we build. The workshop metaphor says tools amplify the craftsman only when materials are at hand and work-in-progress is legible. Nonaka's ba names the shared here-and-now in which knowledge gets created, and He and colleagues argue AI conversation can constitute one. The difficulty is that ba is deliberately a creature of the present: for an agent, the present ends when the context window clears. The three dimensions are what carry the shared space across sessions that would otherwise start from nothing.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three lines are the chapter. Have students say them back before moving on, because every slide that follows elaborates one of them. The failure modes in the takeaway are diagnostic tools: when an agent invents its own file names, the rules are missing; when it proposes an approach you rejected two weeks ago, the memory is missing; when its work is fluent but generic, the knowledge is missing. Teach students to read agent misbehavior as a symptom pointing at one of the three.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kinds of rules recur, and the last is the one most often left out: an agent with no instruction for uncertainty resolves it silently, and a silent resolution is precisely the decision you cannot audit afterward. Explain why rules matter mechanically: LLMs are general-purpose, and when project-specific constraints are missing they infer norms from whatever files they can see, adopting their own naming schemes and skipping checks you consider mandatory. Rules are also stable: they change when the workflow changes, not when the research direction shifts.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Verification is not a fourth dimension of the framework; it is a set of procedural habits that lives naturally inside the rules. The reason to write it down is speed: AI-assisted work moves fast enough that unchecked outputs pile up before anyone reads them. Connect to the heterogeneity of social science pipelines: retrieval, cleaning, coding, modeling, and writing each have different failure risks, so generic caution gives no actionable guidance. The phrase to plant is checkable outputs, not just outputs.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the two rule sets side by side and ask what an agent could actually do with each. The first provides nothing enforceable. The second tells the agent exactly where it may act, what checks it must perform, and what evidence it must produce for review. This is Lee's agencing in written form: every specific rule allocates authority between you and the machine. Precision and recall are defined properly in Chapter 5; here they only need to signal that verification must be measurable to be a rule.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Memory exists because sessions are short even when models are strong: unless the project stores its state explicitly, each session begins by re-explaining everything. Give the concrete symptoms of missing memory: the agent asks questions that were answered, proposes approaches already tried and rejected, and reinvents decisions made weeks ago. When LLM-based measurement is involved, memory also holds the promptlog, the record of major prompt revisions and audit findings; that item returns in a few slides.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the framework meets the character of social science. Engineering projects often begin from a goal specification; social research begins from an orientation that gets refined through inquiry. The worked example: a project starts with trust in AI as a broad theme and later splits it into trust in systems, in regulating institutions, and in AI-assisted decisions. That refinement is the intellectual trajectory. If it is not recorded, the agent optimizes toward whatever framing it last received, even after you have moved 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renders the chapter's memory-layers figure. The layering earns its place through the diagnostic in the fourth bullet: if your research direction changes every week, you have working questions mislabeled as a direction, and a task list untouched for a month is not a task list. Recording the layers apart gives the agent enough guidance to act without pretending the research is settled. A file recording only the top layer leaves the agent unable to act; only the bottom layer, optimizing toward a stale purpose.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boundaries to draw. First, memory is selective: recording every interaction verbatim produces a bloated record that obscures the project's state; capture what was decided, why, what was rejected, and what remains open. Second, the epistemic payoff: you cannot inspect how an agent reached a suggestion, but you can preserve what was tried and decided, creating a trail you can audit even though the agent's process is invisible. That is Koskinen's retrospective control, the compensating practice for essential opacity.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quality of an agent's help with a codebook or an interpretation depends on whether it can see the relevant literature, the correct concept definitions, and the right methodological references. Without them it falls back on training data, which may be outdated, generic, or wrong for your domain. Note what makes social science acute here: many projects depend on materials that are not online at all, unpublished codebooks, proprietary data documentation, working definitions refined through months of reading. If they are not in kb/, they do not exist for the agent.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worked example deserves its own slide because it shows the stakes of the Feng point from earlier: epistemic authority shifts quietly. Ask an agent to code survey responses for trust without your definition in the knowledge base, and it may reach for generalized interpersonal trust, system reliability, or warranted epistemic dependence, each fluent, each wrong for your project, each yielding a different instrument. Words like trust, inequality, and participation mean different things across traditions; the knowledge base is where your project commits to one.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boundary between knowledge and memory is clearest here, so slow down. The promptbook is the instrument, like a questionnaire in the field; the promptlog is the record of how its wording was pretested and revised. A good log entry reads like a measurement decision: added an instruction to quote textual evidence because a twenty-case audit found six unsupported labels. Collapsing the two files makes the coding procedure impossible to report: you can then say what was measured or how the measure evolved, but not both.</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condenses the chapter's summary table, and it is the reference students should photograph. Walk it column by column and stress the rate-of-change row: the three dimensions move at different speeds, and that difference is why mixing them in one file decays. Then quiz the boundaries with the artifacts row: a codebook is knowledge, the log of how it reached version three is memory, and the requirement to validate against it is a rule. If students can classify artifacts correctly, the framework has landed.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a human, mixing the three is inconvenient; for an agent it is corrupting, because the agent cannot reliably tell which text should constrain its behavior, which records the past, and which should ground its reasoning. Each bullet is a real failure mode worth narrating: the abandoned approach that gets resurrected as if instructed, the mandatory check that gets skipped because it sits in a log nobody re-reads. The separation is a conceptual distinction between kinds of information, not filing preference.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Data cleaning, analysis, and manuscript writing have different conventions, so rules mirror the work: a root file for project-wide expectations, refined by folder-specific files an agent reads together with the root. Memory and knowledge run the other way: the current direction, the decisions, and the literature are global to the project, so duplicating them across subfolders invites contradiction. One copy in a dedicated top-level location means every session, whichever folder it works in, sees the same project.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renders the chapter's directory figure. Three top-level locations carry the three dimensions; everything below them holds the work, separated by stage. The design criterion is that a collaborator joining in month four, or an agent starting a session, can see where conduct is specified, where history lives, and where evidence is kept without searching. Mention the run-notes example: after a topic model run is logged in memory/runs/, a different tool a week later can read it and ground a comparison in the project's actual history.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conventions inside the structure carry more weight than their size suggests, and this is the first. A pipeline that goes straight from raw to results can be repeatable without being checkable; the interim checkpoints are where you verify the pipeline behaved. The never-modify rule on raw/ is the single most important line in most projects' rules file: it is the guarantee that any error downstream can be fixed by re-running rather than re-collecting. Chapter 4 has students populate exactly these folders with OpenAlex data.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sections, and every one allocates authority, which makes the file the written form of agencing. Point at the last row: it is the section most often left out and the one the author would keep if forced to choose, because an agent with no instruction for uncertainty resolves it silently, and a silent resolution is the decision you cannot audit. Blank and filled-in versions of this file are on the companion site, so nobody needs to write one from a cold start.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each file leaves out matters as much as what it holds. CURRENT.md confines itself to what is currently true, which keeps it short enough to read at the start of every session and short enough that you will keep it current. A DECISIONS.md entry might record choosing abstracts over full text, with availability as the reason and a generalization caveat as the implication. Contrast promptlog entries: added a quote-the-evidence instruction after a twenty-case audit found six unsupported labels records a measurement decision; improved the prompt records nothing.</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Specific tools will keep changing; the principles are durable, which is why the chapter names so few products. A conversational assistant suits planning and outlining; coding needs an agent that can read the file system and run what it writes; one project may move among three or four tools. Because rules, memory, and knowledge are files, nothing needs re-explaining at each switch. Warn against the tempting alternative, a tool's built-in memory: it locks project context into one vendor and disappears with the subscription.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Lower the activation energy: you do not need a perfect system, you need a deliberate one, with all three dimensions present from the start even in skeletal form. The three files let any agent answer how it should work, what the project is doing, and what to reason with. Much of the later refinement can be delegated to the agents themselves, since updating a memory file is exactly the kind of task they do well. This is the homework: create the three files before next session.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failure mode of every documentation system is staleness, and here staleness is actively harmful: a stale CURRENT.md misleads the agent about the project's actual state, and a knowledge base missing the latest literature undermines the reasoning built on it. The remedy is cadence, not heroics: a two-minute update when something important happens. Expect the system to evolve, new rules as you learn which conventions matter, memory accumulating with decisions, knowledge growing with references, and let the agents do much of that maintenance.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Preview the course through the framework's eyes so the setup feels like an investment rather than a chore. The OpenAlex exercise produces a codebook and a data-source evaluation that later chapters read; the concept-representation exercises generate exactly the dictionary revisions, model runs, and prompt audits that memory is designed to capture; the network exercise splits cleanly into a knowledge question, why this centrality measure, and a memory question, why this construction. By term's end the framework is a record of the whole research arc.</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The second prompt is the one to push hardest: good answers name residual risks that organization cannot remove, such as errors the audit sample misses or subtle framing effects from the model's training data; that honesty matters more than framework enthusiasm. The fourth is a comprehension check with a crisp answer: the revised prompt itself goes in the promptbook, while the audit evidence and the rationale for the revision go in the promptlog. Most students initially put everything in one place.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it as a self-test: cover the glosses and have students supply them. The three framework terms and the promptbook–promptlog split are what they must carry into the exercise chapters; the philosophical pair, thick trust and essential opacity, is what they need for Chapter 11, where the same concepts return as ethics. Add retrospective control verbally if time allows: the ability to trace what happened after the fact is why memory compensates for opacity. Full definitions with examples are in the book's glossary.</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skeleton is the chapter made concrete: students unpack it, read the prefilled rules file, and have a working environment before the next session. Assigning the download as homework works better than walking through it live, because the unpacking questions differ by operating system. The setup page absorbs those differences; send students there first when something fails.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 hub has the skeleton as a single download with every folder already in place, plus blank and filled-in versions of the five core files and a recorded session that works a small study through the structure from an empty folder to a drafted report. The setup homework is load-bearing: Chapter 4's exercise writes its codebook and data-source evaluation directly into kb/, so a student without the skeleton falls behind on content, not just organization.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 TargetMode="External"/><Relationship Id="rId3"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templates/project-skeleton/AGENTS.md" TargetMode="External"/><Relationship Id="rId3"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templates/project-skeleton.zip" TargetMode="External"/><Relationship Id="rId3"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 TargetMode="External"/><Relationship Id="rId3" Type="http://schemas.openxmlformats.org/officeDocument/2006/relationships/hyperlink" Target="https://cssprimer.org/ch02/templates/project-skeleton.zip" TargetMode="External"/><Relationship Id="rId4" Type="http://schemas.openxmlformats.org/officeDocument/2006/relationships/hyperlink" Target="https://cssprimer.org/setup/" TargetMode="External"/><Relationship Id="rId5"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2</a:t>
            </a:r>
          </a:p>
          <a:p>
            <a:pPr>
              <a:spcAft>
                <a:spcPts val="3000"/>
              </a:spcAft>
            </a:pPr>
            <a:r>
              <a:rPr sz="3000" b="1" i="0">
                <a:solidFill>
                  <a:srgbClr val="191919"/>
                </a:solidFill>
                <a:latin typeface="Calibri"/>
              </a:rPr>
              <a:t>AI-Assisted Research Framework: Rules, Memory, and Knowledge</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Distinguish rules, memory, and knowledge, and explain why collapsing them undermines agents</a:t>
            </a:r>
          </a:p>
          <a:p>
            <a:pPr algn="l">
              <a:spcAft>
                <a:spcPts val="1200"/>
              </a:spcAft>
            </a:pPr>
            <a:r>
              <a:rPr sz="1900" b="1" i="0">
                <a:solidFill>
                  <a:srgbClr val="00426A"/>
                </a:solidFill>
                <a:latin typeface="Calibri"/>
              </a:rPr>
              <a:t>•  </a:t>
            </a:r>
            <a:r>
              <a:rPr sz="1900" b="0" i="0">
                <a:solidFill>
                  <a:srgbClr val="191919"/>
                </a:solidFill>
                <a:latin typeface="Calibri"/>
              </a:rPr>
              <a:t>Recognize the disorganized environment, not the weak model, as the usual cause of poor agent performance</a:t>
            </a:r>
          </a:p>
          <a:p>
            <a:pPr algn="l">
              <a:spcAft>
                <a:spcPts val="1200"/>
              </a:spcAft>
            </a:pPr>
            <a:r>
              <a:rPr sz="1900" b="1" i="0">
                <a:solidFill>
                  <a:srgbClr val="00426A"/>
                </a:solidFill>
                <a:latin typeface="Calibri"/>
              </a:rPr>
              <a:t>•  </a:t>
            </a:r>
            <a:r>
              <a:rPr sz="1900" b="0" i="0">
                <a:solidFill>
                  <a:srgbClr val="191919"/>
                </a:solidFill>
                <a:latin typeface="Calibri"/>
              </a:rPr>
              <a:t>Understand the epistemological rationale: essential opacity makes structure necessary, not merely convenient</a:t>
            </a:r>
          </a:p>
          <a:p>
            <a:pPr algn="l">
              <a:spcAft>
                <a:spcPts val="1200"/>
              </a:spcAft>
            </a:pPr>
            <a:r>
              <a:rPr sz="1900" b="1" i="0">
                <a:solidFill>
                  <a:srgbClr val="00426A"/>
                </a:solidFill>
                <a:latin typeface="Calibri"/>
              </a:rPr>
              <a:t>•  </a:t>
            </a:r>
            <a:r>
              <a:rPr sz="1900" b="0" i="0">
                <a:solidFill>
                  <a:srgbClr val="191919"/>
                </a:solidFill>
                <a:latin typeface="Calibri"/>
              </a:rPr>
              <a:t>Translate the framework into a concrete project directory</a:t>
            </a:r>
          </a:p>
          <a:p>
            <a:pPr algn="l">
              <a:spcAft>
                <a:spcPts val="1200"/>
              </a:spcAft>
            </a:pPr>
            <a:r>
              <a:rPr sz="1900" b="1" i="0">
                <a:solidFill>
                  <a:srgbClr val="00426A"/>
                </a:solidFill>
                <a:latin typeface="Calibri"/>
              </a:rPr>
              <a:t>•  </a:t>
            </a:r>
            <a:r>
              <a:rPr sz="1900" b="0" i="0">
                <a:solidFill>
                  <a:srgbClr val="191919"/>
                </a:solidFill>
                <a:latin typeface="Calibri"/>
              </a:rPr>
              <a:t>Prepare the research environment the later exercises assume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From using a tool to working with an agent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Chapter 1: ask, answer, verify — AI as a tool</a:t>
            </a:r>
          </a:p>
          <a:p>
            <a:pPr algn="l">
              <a:spcAft>
                <a:spcPts val="1000"/>
              </a:spcAft>
            </a:pPr>
            <a:r>
              <a:rPr sz="1900" b="1" i="0">
                <a:solidFill>
                  <a:srgbClr val="00426A"/>
                </a:solidFill>
                <a:latin typeface="Calibri"/>
              </a:rPr>
              <a:t>•  </a:t>
            </a:r>
            <a:r>
              <a:rPr sz="1900" b="0" i="0">
                <a:solidFill>
                  <a:srgbClr val="191919"/>
                </a:solidFill>
                <a:latin typeface="Calibri"/>
              </a:rPr>
              <a:t>This chapter: organize the project so agents work consistently, session after session</a:t>
            </a:r>
          </a:p>
          <a:p>
            <a:pPr algn="l">
              <a:spcAft>
                <a:spcPts val="1000"/>
              </a:spcAft>
            </a:pPr>
            <a:r>
              <a:rPr sz="1900" b="1" i="0">
                <a:solidFill>
                  <a:srgbClr val="00426A"/>
                </a:solidFill>
                <a:latin typeface="Calibri"/>
              </a:rPr>
              <a:t>•  </a:t>
            </a:r>
            <a:r>
              <a:rPr sz="1900" b="0" i="0">
                <a:solidFill>
                  <a:srgbClr val="191919"/>
                </a:solidFill>
                <a:latin typeface="Calibri"/>
              </a:rPr>
              <a:t>The framework is infrastructure, not a method of analysis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Reliable, cumulative AI assistance is a property of the project, not the model.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§2.1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Why a framework: disorganized research environments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When agents disappoint, check the environment before blaming the model.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familiar scenario: the scattered project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Data files scattered; three codebook versions, none marked current</a:t>
            </a:r>
          </a:p>
          <a:p>
            <a:pPr algn="l">
              <a:spcAft>
                <a:spcPts val="1000"/>
              </a:spcAft>
            </a:pPr>
            <a:r>
              <a:rPr sz="1900" b="1" i="0">
                <a:solidFill>
                  <a:srgbClr val="00426A"/>
                </a:solidFill>
                <a:latin typeface="Calibri"/>
              </a:rPr>
              <a:t>•  </a:t>
            </a:r>
            <a:r>
              <a:rPr sz="1900" b="0" i="0">
                <a:solidFill>
                  <a:srgbClr val="191919"/>
                </a:solidFill>
                <a:latin typeface="Calibri"/>
              </a:rPr>
              <a:t>Key articles locked in Zotero, unreadable to the agent</a:t>
            </a:r>
          </a:p>
          <a:p>
            <a:pPr algn="l">
              <a:spcAft>
                <a:spcPts val="1000"/>
              </a:spcAft>
            </a:pPr>
            <a:r>
              <a:rPr sz="1900" b="1" i="0">
                <a:solidFill>
                  <a:srgbClr val="00426A"/>
                </a:solidFill>
                <a:latin typeface="Calibri"/>
              </a:rPr>
              <a:t>•  </a:t>
            </a:r>
            <a:r>
              <a:rPr sz="1900" b="0" i="0">
                <a:solidFill>
                  <a:srgbClr val="191919"/>
                </a:solidFill>
                <a:latin typeface="Calibri"/>
              </a:rPr>
              <a:t>Ask the agent to refine a coding dictionary…</a:t>
            </a:r>
          </a:p>
          <a:p>
            <a:pPr algn="l">
              <a:spcAft>
                <a:spcPts val="1000"/>
              </a:spcAft>
            </a:pPr>
            <a:r>
              <a:rPr sz="1900" b="1" i="0">
                <a:solidFill>
                  <a:srgbClr val="00426A"/>
                </a:solidFill>
                <a:latin typeface="Calibri"/>
              </a:rPr>
              <a:t>•  </a:t>
            </a:r>
            <a:r>
              <a:rPr sz="1900" b="0" i="0">
                <a:solidFill>
                  <a:srgbClr val="191919"/>
                </a:solidFill>
                <a:latin typeface="Calibri"/>
              </a:rPr>
              <a:t>…it returns a plausible but generic list that ignores the project's actual state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Each iteration feels productive but does not accumulate — an environment problem.</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The more common cause of poor agent performance is something you control entirely: the state of the research environment itself.</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Trust is thick; reliance is thin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Scientific trust is “thick”: responsibility, accountability, checkable procedure (Koskinen 2024)</a:t>
            </a:r>
          </a:p>
          <a:p>
            <a:pPr algn="l">
              <a:spcAft>
                <a:spcPts val="1000"/>
              </a:spcAft>
            </a:pPr>
            <a:r>
              <a:rPr sz="1900" b="1" i="0">
                <a:solidFill>
                  <a:srgbClr val="00426A"/>
                </a:solidFill>
                <a:latin typeface="Calibri"/>
              </a:rPr>
              <a:t>•  </a:t>
            </a:r>
            <a:r>
              <a:rPr sz="1900" b="0" i="0">
                <a:solidFill>
                  <a:srgbClr val="191919"/>
                </a:solidFill>
                <a:latin typeface="Calibri"/>
              </a:rPr>
              <a:t>A colleague can explain and justify their coding decisions</a:t>
            </a:r>
          </a:p>
          <a:p>
            <a:pPr algn="l">
              <a:spcAft>
                <a:spcPts val="1000"/>
              </a:spcAft>
            </a:pPr>
            <a:r>
              <a:rPr sz="1900" b="1" i="0">
                <a:solidFill>
                  <a:srgbClr val="00426A"/>
                </a:solidFill>
                <a:latin typeface="Calibri"/>
              </a:rPr>
              <a:t>•  </a:t>
            </a:r>
            <a:r>
              <a:rPr sz="1900" b="0" i="0">
                <a:solidFill>
                  <a:srgbClr val="191919"/>
                </a:solidFill>
                <a:latin typeface="Calibri"/>
              </a:rPr>
              <a:t>An agent gives you </a:t>
            </a:r>
            <a:r>
              <a:rPr sz="1900" b="0" i="1">
                <a:solidFill>
                  <a:srgbClr val="191919"/>
                </a:solidFill>
                <a:latin typeface="Calibri"/>
              </a:rPr>
              <a:t>outputs</a:t>
            </a:r>
            <a:r>
              <a:rPr sz="1900" b="0" i="0">
                <a:solidFill>
                  <a:srgbClr val="191919"/>
                </a:solidFill>
                <a:latin typeface="Calibri"/>
              </a:rPr>
              <a:t> but not </a:t>
            </a:r>
            <a:r>
              <a:rPr sz="1900" b="0" i="1">
                <a:solidFill>
                  <a:srgbClr val="191919"/>
                </a:solidFill>
                <a:latin typeface="Calibri"/>
              </a:rPr>
              <a:t>accountability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You can use an agent's outputs; you cannot trust them in the thick sense collaboration requires.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Essential, not accidental, epistemic opacity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mass spectrometer is opaque to </a:t>
            </a:r>
            <a:r>
              <a:rPr sz="1900" b="0" i="1">
                <a:solidFill>
                  <a:srgbClr val="191919"/>
                </a:solidFill>
                <a:latin typeface="Calibri"/>
              </a:rPr>
              <a:t>you</a:t>
            </a:r>
            <a:r>
              <a:rPr sz="1900" b="0" i="0">
                <a:solidFill>
                  <a:srgbClr val="191919"/>
                </a:solidFill>
                <a:latin typeface="Calibri"/>
              </a:rPr>
              <a:t>; someone understands it</a:t>
            </a:r>
          </a:p>
          <a:p>
            <a:pPr algn="l">
              <a:spcAft>
                <a:spcPts val="1000"/>
              </a:spcAft>
            </a:pPr>
            <a:r>
              <a:rPr sz="1900" b="1" i="0">
                <a:solidFill>
                  <a:srgbClr val="00426A"/>
                </a:solidFill>
                <a:latin typeface="Calibri"/>
              </a:rPr>
              <a:t>•  </a:t>
            </a:r>
            <a:r>
              <a:rPr sz="1900" b="0" i="0">
                <a:solidFill>
                  <a:srgbClr val="191919"/>
                </a:solidFill>
                <a:latin typeface="Calibri"/>
              </a:rPr>
              <a:t>No one, developers included, can fully grasp how an LLM reaches its outputs</a:t>
            </a:r>
          </a:p>
          <a:p>
            <a:pPr algn="l">
              <a:spcAft>
                <a:spcPts val="1000"/>
              </a:spcAft>
            </a:pPr>
            <a:r>
              <a:rPr sz="1900" b="1" i="0">
                <a:solidFill>
                  <a:srgbClr val="00426A"/>
                </a:solidFill>
                <a:latin typeface="Calibri"/>
              </a:rPr>
              <a:t>•  </a:t>
            </a:r>
            <a:r>
              <a:rPr sz="1900" b="0" i="0">
                <a:solidFill>
                  <a:srgbClr val="191919"/>
                </a:solidFill>
                <a:latin typeface="Calibri"/>
              </a:rPr>
              <a:t>Opacity is a structural property of the technology, not a training gap</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Essential opacity breaks the trust networks scientific knowledge normally travels through.</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requirements for responsible reliance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Configure what the agent may and may not do — “agencing” (Lee 2025)</a:t>
            </a:r>
          </a:p>
          <a:p>
            <a:pPr algn="l">
              <a:spcAft>
                <a:spcPts val="1000"/>
              </a:spcAft>
            </a:pPr>
            <a:r>
              <a:rPr sz="1900" b="1" i="0">
                <a:solidFill>
                  <a:srgbClr val="00426A"/>
                </a:solidFill>
                <a:latin typeface="Calibri"/>
              </a:rPr>
              <a:t>•  </a:t>
            </a:r>
            <a:r>
              <a:rPr sz="1900" b="0" i="0">
                <a:solidFill>
                  <a:srgbClr val="191919"/>
                </a:solidFill>
                <a:latin typeface="Calibri"/>
              </a:rPr>
              <a:t>Keep a traceable record of what happened (Clark &amp; Khosrowi 2022)</a:t>
            </a:r>
          </a:p>
          <a:p>
            <a:pPr algn="l">
              <a:spcAft>
                <a:spcPts val="1000"/>
              </a:spcAft>
            </a:pPr>
            <a:r>
              <a:rPr sz="1900" b="1" i="0">
                <a:solidFill>
                  <a:srgbClr val="00426A"/>
                </a:solidFill>
                <a:latin typeface="Calibri"/>
              </a:rPr>
              <a:t>•  </a:t>
            </a:r>
            <a:r>
              <a:rPr sz="1900" b="0" i="0">
                <a:solidFill>
                  <a:srgbClr val="191919"/>
                </a:solidFill>
                <a:latin typeface="Calibri"/>
              </a:rPr>
              <a:t>Ground the agent's reasoning in explicit project materials (Feng et al. 2026)</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Rules configure, memory records, knowledge grounds — the framework follows from the epistemology.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digital ba: persistence across sessions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AI as a “theoretical workshop” — but a workshop must be organized (Olenick et al. 2025)</a:t>
            </a:r>
          </a:p>
          <a:p>
            <a:pPr algn="l">
              <a:spcAft>
                <a:spcPts val="1000"/>
              </a:spcAft>
            </a:pPr>
            <a:r>
              <a:rPr sz="1900" b="1" i="0">
                <a:solidFill>
                  <a:srgbClr val="00426A"/>
                </a:solidFill>
                <a:latin typeface="Calibri"/>
              </a:rPr>
              <a:t>•  </a:t>
            </a:r>
            <a:r>
              <a:rPr sz="1900" b="0" i="0">
                <a:solidFill>
                  <a:srgbClr val="191919"/>
                </a:solidFill>
                <a:latin typeface="Calibri"/>
              </a:rPr>
              <a:t>Nonaka's </a:t>
            </a:r>
            <a:r>
              <a:rPr sz="1900" b="0" i="1">
                <a:solidFill>
                  <a:srgbClr val="191919"/>
                </a:solidFill>
                <a:latin typeface="Calibri"/>
              </a:rPr>
              <a:t>ba</a:t>
            </a:r>
            <a:r>
              <a:rPr sz="1900" b="0" i="0">
                <a:solidFill>
                  <a:srgbClr val="191919"/>
                </a:solidFill>
                <a:latin typeface="Calibri"/>
              </a:rPr>
              <a:t>: the live, shared space of knowledge creation</a:t>
            </a:r>
          </a:p>
          <a:p>
            <a:pPr algn="l">
              <a:spcAft>
                <a:spcPts val="1000"/>
              </a:spcAft>
            </a:pPr>
            <a:r>
              <a:rPr sz="1900" b="1" i="0">
                <a:solidFill>
                  <a:srgbClr val="00426A"/>
                </a:solidFill>
                <a:latin typeface="Calibri"/>
              </a:rPr>
              <a:t>•  </a:t>
            </a:r>
            <a:r>
              <a:rPr sz="1900" b="0" i="0">
                <a:solidFill>
                  <a:srgbClr val="191919"/>
                </a:solidFill>
                <a:latin typeface="Calibri"/>
              </a:rPr>
              <a:t>The live context evaporates when the session ends and the context window clears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Rules, memory, and knowledge give a digital ba persistence.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§2.2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The framework: rules, memory, and knowledge</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Three pillars, each guarding against a different kind of failure.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pillars, one line each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Rules</a:t>
            </a:r>
            <a:r>
              <a:rPr sz="1900" b="0" i="0">
                <a:solidFill>
                  <a:srgbClr val="191919"/>
                </a:solidFill>
                <a:latin typeface="Calibri"/>
              </a:rPr>
              <a:t> = how the agent works</a:t>
            </a:r>
          </a:p>
          <a:p>
            <a:pPr algn="l">
              <a:spcAft>
                <a:spcPts val="1000"/>
              </a:spcAft>
            </a:pPr>
            <a:r>
              <a:rPr sz="1900" b="1" i="0">
                <a:solidFill>
                  <a:srgbClr val="00426A"/>
                </a:solidFill>
                <a:latin typeface="Calibri"/>
              </a:rPr>
              <a:t>•  </a:t>
            </a:r>
            <a:r>
              <a:rPr sz="1900" b="1" i="0">
                <a:solidFill>
                  <a:srgbClr val="191919"/>
                </a:solidFill>
                <a:latin typeface="Calibri"/>
              </a:rPr>
              <a:t>Memory</a:t>
            </a:r>
            <a:r>
              <a:rPr sz="1900" b="0" i="0">
                <a:solidFill>
                  <a:srgbClr val="191919"/>
                </a:solidFill>
                <a:latin typeface="Calibri"/>
              </a:rPr>
              <a:t> = where the project currently stands</a:t>
            </a:r>
          </a:p>
          <a:p>
            <a:pPr algn="l">
              <a:spcAft>
                <a:spcPts val="1000"/>
              </a:spcAft>
            </a:pPr>
            <a:r>
              <a:rPr sz="1900" b="1" i="0">
                <a:solidFill>
                  <a:srgbClr val="00426A"/>
                </a:solidFill>
                <a:latin typeface="Calibri"/>
              </a:rPr>
              <a:t>•  </a:t>
            </a:r>
            <a:r>
              <a:rPr sz="1900" b="1" i="0">
                <a:solidFill>
                  <a:srgbClr val="191919"/>
                </a:solidFill>
                <a:latin typeface="Calibri"/>
              </a:rPr>
              <a:t>Knowledge</a:t>
            </a:r>
            <a:r>
              <a:rPr sz="1900" b="0" i="0">
                <a:solidFill>
                  <a:srgbClr val="191919"/>
                </a:solidFill>
                <a:latin typeface="Calibri"/>
              </a:rPr>
              <a:t> = what the project knows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Without rules: inconsistency. Without memory: repetition. Without knowledge: polished shallowness.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Rules: the working discipline of the project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Scope of authority: where the agent may act, where it must ask</a:t>
            </a:r>
          </a:p>
          <a:p>
            <a:pPr algn="l">
              <a:spcAft>
                <a:spcPts val="1000"/>
              </a:spcAft>
            </a:pPr>
            <a:r>
              <a:rPr sz="1900" b="1" i="0">
                <a:solidFill>
                  <a:srgbClr val="00426A"/>
                </a:solidFill>
                <a:latin typeface="Calibri"/>
              </a:rPr>
              <a:t>•  </a:t>
            </a:r>
            <a:r>
              <a:rPr sz="1900" b="0" i="0">
                <a:solidFill>
                  <a:srgbClr val="191919"/>
                </a:solidFill>
                <a:latin typeface="Calibri"/>
              </a:rPr>
              <a:t>File and folder conventions; where each output belongs</a:t>
            </a:r>
          </a:p>
          <a:p>
            <a:pPr algn="l">
              <a:spcAft>
                <a:spcPts val="1000"/>
              </a:spcAft>
            </a:pPr>
            <a:r>
              <a:rPr sz="1900" b="1" i="0">
                <a:solidFill>
                  <a:srgbClr val="00426A"/>
                </a:solidFill>
                <a:latin typeface="Calibri"/>
              </a:rPr>
              <a:t>•  </a:t>
            </a:r>
            <a:r>
              <a:rPr sz="1900" b="0" i="0">
                <a:solidFill>
                  <a:srgbClr val="191919"/>
                </a:solidFill>
                <a:latin typeface="Calibri"/>
              </a:rPr>
              <a:t>Verification and documentation expectations</a:t>
            </a:r>
          </a:p>
          <a:p>
            <a:pPr algn="l">
              <a:spcAft>
                <a:spcPts val="1000"/>
              </a:spcAft>
            </a:pPr>
            <a:r>
              <a:rPr sz="1900" b="1" i="0">
                <a:solidFill>
                  <a:srgbClr val="00426A"/>
                </a:solidFill>
                <a:latin typeface="Calibri"/>
              </a:rPr>
              <a:t>•  </a:t>
            </a:r>
            <a:r>
              <a:rPr sz="1900" b="0" i="0">
                <a:solidFill>
                  <a:srgbClr val="191919"/>
                </a:solidFill>
                <a:latin typeface="Calibri"/>
              </a:rPr>
              <a:t>Conduct under uncertainty: flag ambiguity instead of forcing a conclusion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Rules convert a general-purpose model into a project-specific assistant.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Verification belongs inside the rules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Save interim outputs before finalizing</a:t>
            </a:r>
          </a:p>
          <a:p>
            <a:pPr algn="l">
              <a:spcAft>
                <a:spcPts val="1000"/>
              </a:spcAft>
            </a:pPr>
            <a:r>
              <a:rPr sz="1900" b="1" i="0">
                <a:solidFill>
                  <a:srgbClr val="00426A"/>
                </a:solidFill>
                <a:latin typeface="Calibri"/>
              </a:rPr>
              <a:t>•  </a:t>
            </a:r>
            <a:r>
              <a:rPr sz="1900" b="0" i="0">
                <a:solidFill>
                  <a:srgbClr val="191919"/>
                </a:solidFill>
                <a:latin typeface="Calibri"/>
              </a:rPr>
              <a:t>Run checks before treating results as usable</a:t>
            </a:r>
          </a:p>
          <a:p>
            <a:pPr algn="l">
              <a:spcAft>
                <a:spcPts val="1000"/>
              </a:spcAft>
            </a:pPr>
            <a:r>
              <a:rPr sz="1900" b="1" i="0">
                <a:solidFill>
                  <a:srgbClr val="00426A"/>
                </a:solidFill>
                <a:latin typeface="Calibri"/>
              </a:rPr>
              <a:t>•  </a:t>
            </a:r>
            <a:r>
              <a:rPr sz="1900" b="0" i="0">
                <a:solidFill>
                  <a:srgbClr val="191919"/>
                </a:solidFill>
                <a:latin typeface="Calibri"/>
              </a:rPr>
              <a:t>Inspect random samples of coded data; compare against prior versions</a:t>
            </a:r>
          </a:p>
          <a:p>
            <a:pPr algn="l">
              <a:spcAft>
                <a:spcPts val="1000"/>
              </a:spcAft>
            </a:pPr>
            <a:r>
              <a:rPr sz="1900" b="1" i="0">
                <a:solidFill>
                  <a:srgbClr val="00426A"/>
                </a:solidFill>
                <a:latin typeface="Calibri"/>
              </a:rPr>
              <a:t>•  </a:t>
            </a:r>
            <a:r>
              <a:rPr sz="1900" b="0" i="0">
                <a:solidFill>
                  <a:srgbClr val="191919"/>
                </a:solidFill>
                <a:latin typeface="Calibri"/>
              </a:rPr>
              <a:t>Flag ambiguity instead of forcing certainty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Without checkpoints, fast workflows produce polished nonsense.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“Be careful” is a wish, not a rule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Vague: “be careful with the data”</a:t>
            </a:r>
          </a:p>
          <a:p>
            <a:pPr algn="l">
              <a:spcAft>
                <a:spcPts val="1000"/>
              </a:spcAft>
            </a:pPr>
            <a:r>
              <a:rPr sz="1900" b="1" i="0">
                <a:solidFill>
                  <a:srgbClr val="00426A"/>
                </a:solidFill>
                <a:latin typeface="Calibri"/>
              </a:rPr>
              <a:t>•  </a:t>
            </a:r>
            <a:r>
              <a:rPr sz="1900" b="0" i="0">
                <a:solidFill>
                  <a:srgbClr val="191919"/>
                </a:solidFill>
                <a:latin typeface="Calibri"/>
              </a:rPr>
              <a:t>Specific: “never modify data/raw/; date-prefix everything in data/interim/”</a:t>
            </a:r>
          </a:p>
          <a:p>
            <a:pPr algn="l">
              <a:spcAft>
                <a:spcPts val="1000"/>
              </a:spcAft>
            </a:pPr>
            <a:r>
              <a:rPr sz="1900" b="1" i="0">
                <a:solidFill>
                  <a:srgbClr val="00426A"/>
                </a:solidFill>
                <a:latin typeface="Calibri"/>
              </a:rPr>
              <a:t>•  </a:t>
            </a:r>
            <a:r>
              <a:rPr sz="1900" b="0" i="0">
                <a:solidFill>
                  <a:srgbClr val="191919"/>
                </a:solidFill>
                <a:latin typeface="Calibri"/>
              </a:rPr>
              <a:t>“After coding, inspect 20 random records; report class-level precision and recall”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specific rule is a configuration of agency; a vague one delegates it silently.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Memory: where the project currently stands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Prior attempts and their outcomes; decisions and their rationale</a:t>
            </a:r>
          </a:p>
          <a:p>
            <a:pPr algn="l">
              <a:spcAft>
                <a:spcPts val="1000"/>
              </a:spcAft>
            </a:pPr>
            <a:r>
              <a:rPr sz="1900" b="1" i="0">
                <a:solidFill>
                  <a:srgbClr val="00426A"/>
                </a:solidFill>
                <a:latin typeface="Calibri"/>
              </a:rPr>
              <a:t>•  </a:t>
            </a:r>
            <a:r>
              <a:rPr sz="1900" b="0" i="0">
                <a:solidFill>
                  <a:srgbClr val="191919"/>
                </a:solidFill>
                <a:latin typeface="Calibri"/>
              </a:rPr>
              <a:t>Failure patterns to avoid repeating</a:t>
            </a:r>
          </a:p>
          <a:p>
            <a:pPr algn="l">
              <a:spcAft>
                <a:spcPts val="1000"/>
              </a:spcAft>
            </a:pPr>
            <a:r>
              <a:rPr sz="1900" b="1" i="0">
                <a:solidFill>
                  <a:srgbClr val="00426A"/>
                </a:solidFill>
                <a:latin typeface="Calibri"/>
              </a:rPr>
              <a:t>•  </a:t>
            </a:r>
            <a:r>
              <a:rPr sz="1900" b="0" i="0">
                <a:solidFill>
                  <a:srgbClr val="191919"/>
                </a:solidFill>
                <a:latin typeface="Calibri"/>
              </a:rPr>
              <a:t>Current direction, open questions, priorities</a:t>
            </a:r>
          </a:p>
          <a:p>
            <a:pPr algn="l">
              <a:spcAft>
                <a:spcPts val="1000"/>
              </a:spcAft>
            </a:pPr>
            <a:r>
              <a:rPr sz="1900" b="1" i="0">
                <a:solidFill>
                  <a:srgbClr val="00426A"/>
                </a:solidFill>
                <a:latin typeface="Calibri"/>
              </a:rPr>
              <a:t>•  </a:t>
            </a:r>
            <a:r>
              <a:rPr sz="1900" b="0" i="0">
                <a:solidFill>
                  <a:srgbClr val="191919"/>
                </a:solidFill>
                <a:latin typeface="Calibri"/>
              </a:rPr>
              <a:t>Why abandoned paths were abandoned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Without memory, every session reconstructs context from scratch.</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Research directions are orientations, not specifications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“We want to understand how AI is discussed in prosocial contexts”</a:t>
            </a:r>
          </a:p>
          <a:p>
            <a:pPr algn="l">
              <a:spcAft>
                <a:spcPts val="1000"/>
              </a:spcAft>
            </a:pPr>
            <a:r>
              <a:rPr sz="1900" b="1" i="0">
                <a:solidFill>
                  <a:srgbClr val="00426A"/>
                </a:solidFill>
                <a:latin typeface="Calibri"/>
              </a:rPr>
              <a:t>•  </a:t>
            </a:r>
            <a:r>
              <a:rPr sz="1900" b="0" i="0">
                <a:solidFill>
                  <a:srgbClr val="191919"/>
                </a:solidFill>
                <a:latin typeface="Calibri"/>
              </a:rPr>
              <a:t>Part of the work </a:t>
            </a:r>
            <a:r>
              <a:rPr sz="1900" b="0" i="1">
                <a:solidFill>
                  <a:srgbClr val="191919"/>
                </a:solidFill>
                <a:latin typeface="Calibri"/>
              </a:rPr>
              <a:t>is</a:t>
            </a:r>
            <a:r>
              <a:rPr sz="1900" b="0" i="0">
                <a:solidFill>
                  <a:srgbClr val="191919"/>
                </a:solidFill>
                <a:latin typeface="Calibri"/>
              </a:rPr>
              <a:t> figuring out what the question really is</a:t>
            </a:r>
          </a:p>
          <a:p>
            <a:pPr algn="l">
              <a:spcAft>
                <a:spcPts val="1000"/>
              </a:spcAft>
            </a:pPr>
            <a:r>
              <a:rPr sz="1900" b="1" i="0">
                <a:solidFill>
                  <a:srgbClr val="00426A"/>
                </a:solidFill>
                <a:latin typeface="Calibri"/>
              </a:rPr>
              <a:t>•  </a:t>
            </a:r>
            <a:r>
              <a:rPr sz="1900" b="0" i="0">
                <a:solidFill>
                  <a:srgbClr val="191919"/>
                </a:solidFill>
                <a:latin typeface="Calibri"/>
              </a:rPr>
              <a:t>Unrecorded refinements leave the agent optimizing a superseded framing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Social science memory must track a moving question, not execute a fixed spec.</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Memory has layers that move at different speeds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Research direction — revised over months</a:t>
            </a:r>
          </a:p>
          <a:p>
            <a:pPr algn="l">
              <a:spcAft>
                <a:spcPts val="1000"/>
              </a:spcAft>
            </a:pPr>
            <a:r>
              <a:rPr sz="1900" b="1" i="0">
                <a:solidFill>
                  <a:srgbClr val="00426A"/>
                </a:solidFill>
                <a:latin typeface="Calibri"/>
              </a:rPr>
              <a:t>•  </a:t>
            </a:r>
            <a:r>
              <a:rPr sz="1900" b="0" i="0">
                <a:solidFill>
                  <a:srgbClr val="191919"/>
                </a:solidFill>
                <a:latin typeface="Calibri"/>
              </a:rPr>
              <a:t>Working questions — revised over weeks</a:t>
            </a:r>
          </a:p>
          <a:p>
            <a:pPr algn="l">
              <a:spcAft>
                <a:spcPts val="1000"/>
              </a:spcAft>
            </a:pPr>
            <a:r>
              <a:rPr sz="1900" b="1" i="0">
                <a:solidFill>
                  <a:srgbClr val="00426A"/>
                </a:solidFill>
                <a:latin typeface="Calibri"/>
              </a:rPr>
              <a:t>•  </a:t>
            </a:r>
            <a:r>
              <a:rPr sz="1900" b="0" i="0">
                <a:solidFill>
                  <a:srgbClr val="191919"/>
                </a:solidFill>
                <a:latin typeface="Calibri"/>
              </a:rPr>
              <a:t>Task priorities — revised each session</a:t>
            </a:r>
          </a:p>
          <a:p>
            <a:pPr algn="l">
              <a:spcAft>
                <a:spcPts val="1000"/>
              </a:spcAft>
            </a:pPr>
            <a:r>
              <a:rPr sz="1900" b="1" i="0">
                <a:solidFill>
                  <a:srgbClr val="00426A"/>
                </a:solidFill>
                <a:latin typeface="Calibri"/>
              </a:rPr>
              <a:t>•  </a:t>
            </a:r>
            <a:r>
              <a:rPr sz="1900" b="0" i="0">
                <a:solidFill>
                  <a:srgbClr val="191919"/>
                </a:solidFill>
                <a:latin typeface="Calibri"/>
              </a:rPr>
              <a:t>Speed is diagnostic: a direction changing weekly is not yet a direction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Separated layers let an agent tell a settled commitment from a working guess.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Selective memory enables retrospective control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Not a transcript: record key decisions and direction changes</a:t>
            </a:r>
          </a:p>
          <a:p>
            <a:pPr algn="l">
              <a:spcAft>
                <a:spcPts val="1000"/>
              </a:spcAft>
            </a:pPr>
            <a:r>
              <a:rPr sz="1900" b="1" i="0">
                <a:solidFill>
                  <a:srgbClr val="00426A"/>
                </a:solidFill>
                <a:latin typeface="Calibri"/>
              </a:rPr>
              <a:t>•  </a:t>
            </a:r>
            <a:r>
              <a:rPr sz="1900" b="0" i="0">
                <a:solidFill>
                  <a:srgbClr val="191919"/>
                </a:solidFill>
                <a:latin typeface="Calibri"/>
              </a:rPr>
              <a:t>Opacity hides the </a:t>
            </a:r>
            <a:r>
              <a:rPr sz="1900" b="0" i="1">
                <a:solidFill>
                  <a:srgbClr val="191919"/>
                </a:solidFill>
                <a:latin typeface="Calibri"/>
              </a:rPr>
              <a:t>how</a:t>
            </a:r>
            <a:r>
              <a:rPr sz="1900" b="0" i="0">
                <a:solidFill>
                  <a:srgbClr val="191919"/>
                </a:solidFill>
                <a:latin typeface="Calibri"/>
              </a:rPr>
              <a:t>; memory preserves the </a:t>
            </a:r>
            <a:r>
              <a:rPr sz="1900" b="0" i="1">
                <a:solidFill>
                  <a:srgbClr val="191919"/>
                </a:solidFill>
                <a:latin typeface="Calibri"/>
              </a:rPr>
              <a:t>what</a:t>
            </a:r>
            <a:r>
              <a:rPr sz="1900" b="0" i="0">
                <a:solidFill>
                  <a:srgbClr val="191919"/>
                </a:solidFill>
                <a:latin typeface="Calibri"/>
              </a:rPr>
              <a:t> and the </a:t>
            </a:r>
            <a:r>
              <a:rPr sz="1900" b="0" i="1">
                <a:solidFill>
                  <a:srgbClr val="191919"/>
                </a:solidFill>
                <a:latin typeface="Calibri"/>
              </a:rPr>
              <a:t>why</a:t>
            </a:r>
          </a:p>
          <a:p>
            <a:pPr algn="l">
              <a:spcAft>
                <a:spcPts val="1000"/>
              </a:spcAft>
            </a:pPr>
            <a:r>
              <a:rPr sz="1900" b="1" i="0">
                <a:solidFill>
                  <a:srgbClr val="00426A"/>
                </a:solidFill>
                <a:latin typeface="Calibri"/>
              </a:rPr>
              <a:t>•  </a:t>
            </a:r>
            <a:r>
              <a:rPr sz="1900" b="0" i="0">
                <a:solidFill>
                  <a:srgbClr val="191919"/>
                </a:solidFill>
                <a:latin typeface="Calibri"/>
              </a:rPr>
              <a:t>Retrospective control: the audit trail that responsible reliance requires (Koskinen 2024)</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If AI-assisted discovery is collective work, memory is the collective's shared record.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Knowledge: what the project knows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Literature, theory notes, concept definitions</a:t>
            </a:r>
          </a:p>
          <a:p>
            <a:pPr algn="l">
              <a:spcAft>
                <a:spcPts val="1000"/>
              </a:spcAft>
            </a:pPr>
            <a:r>
              <a:rPr sz="1900" b="1" i="0">
                <a:solidFill>
                  <a:srgbClr val="00426A"/>
                </a:solidFill>
                <a:latin typeface="Calibri"/>
              </a:rPr>
              <a:t>•  </a:t>
            </a:r>
            <a:r>
              <a:rPr sz="1900" b="0" i="0">
                <a:solidFill>
                  <a:srgbClr val="191919"/>
                </a:solidFill>
                <a:latin typeface="Calibri"/>
              </a:rPr>
              <a:t>Codebooks and promptbooks: the measurement instruments in force</a:t>
            </a:r>
          </a:p>
          <a:p>
            <a:pPr algn="l">
              <a:spcAft>
                <a:spcPts val="1000"/>
              </a:spcAft>
            </a:pPr>
            <a:r>
              <a:rPr sz="1900" b="1" i="0">
                <a:solidFill>
                  <a:srgbClr val="00426A"/>
                </a:solidFill>
                <a:latin typeface="Calibri"/>
              </a:rPr>
              <a:t>•  </a:t>
            </a:r>
            <a:r>
              <a:rPr sz="1900" b="0" i="0">
                <a:solidFill>
                  <a:srgbClr val="191919"/>
                </a:solidFill>
                <a:latin typeface="Calibri"/>
              </a:rPr>
              <a:t>Data documentation, source provenance, methodological references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LLMs have broad general knowledge but shallow project-specific knowledge.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Pin contested concepts to your definition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This project: trust = perceived competence, benevolence, and integrity</a:t>
            </a:r>
          </a:p>
          <a:p>
            <a:pPr algn="l">
              <a:spcAft>
                <a:spcPts val="1000"/>
              </a:spcAft>
            </a:pPr>
            <a:r>
              <a:rPr sz="1900" b="1" i="0">
                <a:solidFill>
                  <a:srgbClr val="00426A"/>
                </a:solidFill>
                <a:latin typeface="Calibri"/>
              </a:rPr>
              <a:t>•  </a:t>
            </a:r>
            <a:r>
              <a:rPr sz="1900" b="0" i="0">
                <a:solidFill>
                  <a:srgbClr val="191919"/>
                </a:solidFill>
                <a:latin typeface="Calibri"/>
              </a:rPr>
              <a:t>Without the pin: psychology, computer science, and philosophy each offer a different “trust”</a:t>
            </a:r>
          </a:p>
          <a:p>
            <a:pPr algn="l">
              <a:spcAft>
                <a:spcPts val="1000"/>
              </a:spcAft>
            </a:pPr>
            <a:r>
              <a:rPr sz="1900" b="1" i="0">
                <a:solidFill>
                  <a:srgbClr val="00426A"/>
                </a:solidFill>
                <a:latin typeface="Calibri"/>
              </a:rPr>
              <a:t>•  </a:t>
            </a:r>
            <a:r>
              <a:rPr sz="1900" b="0" i="0">
                <a:solidFill>
                  <a:srgbClr val="191919"/>
                </a:solidFill>
                <a:latin typeface="Calibri"/>
              </a:rPr>
              <a:t>Each borrowed definition produces a different codebook</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Knowledge anchors the agent to your theoretical commitments, not its training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One instrument, two records: promptbook and promptlog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90472"/>
            <a:ext cx="4907127" cy="457200"/>
          </a:xfrm>
          <a:prstGeom prst="rect">
            <a:avLst/>
          </a:prstGeom>
          <a:noFill/>
        </p:spPr>
        <p:txBody>
          <a:bodyPr wrap="square" anchor="t" lIns="0" rIns="0" tIns="0" bIns="0">
            <a:spAutoFit/>
          </a:bodyPr>
          <a:lstStyle/>
          <a:p>
            <a:r>
              <a:rPr sz="1700" b="1" i="0">
                <a:solidFill>
                  <a:srgbClr val="00426A"/>
                </a:solidFill>
                <a:latin typeface="Calibri"/>
              </a:rPr>
              <a:t>Promptbook — in kb/</a:t>
            </a:r>
          </a:p>
        </p:txBody>
      </p:sp>
      <p:sp>
        <p:nvSpPr>
          <p:cNvPr id="7" name="TextBox 6"/>
          <p:cNvSpPr txBox="1"/>
          <p:nvPr/>
        </p:nvSpPr>
        <p:spPr>
          <a:xfrm>
            <a:off x="731520"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The current prompt set for coding or extraction (Stuhler et al. 2025)</a:t>
            </a:r>
          </a:p>
          <a:p>
            <a:pPr algn="l">
              <a:spcAft>
                <a:spcPts val="700"/>
              </a:spcAft>
            </a:pPr>
            <a:r>
              <a:rPr sz="1500" b="1" i="0">
                <a:solidFill>
                  <a:srgbClr val="00426A"/>
                </a:solidFill>
                <a:latin typeface="Calibri"/>
              </a:rPr>
              <a:t>•  </a:t>
            </a:r>
            <a:r>
              <a:rPr sz="1500" b="0" i="0">
                <a:solidFill>
                  <a:srgbClr val="191919"/>
                </a:solidFill>
                <a:latin typeface="Calibri"/>
              </a:rPr>
              <a:t>Includes system prompt and output-format instructions</a:t>
            </a:r>
          </a:p>
          <a:p>
            <a:pPr algn="l">
              <a:spcAft>
                <a:spcPts val="700"/>
              </a:spcAft>
            </a:pPr>
            <a:r>
              <a:rPr sz="1500" b="1" i="0">
                <a:solidFill>
                  <a:srgbClr val="00426A"/>
                </a:solidFill>
                <a:latin typeface="Calibri"/>
              </a:rPr>
              <a:t>•  </a:t>
            </a:r>
            <a:r>
              <a:rPr sz="1500" b="0" i="0">
                <a:solidFill>
                  <a:srgbClr val="191919"/>
                </a:solidFill>
                <a:latin typeface="Calibri"/>
              </a:rPr>
              <a:t>Always the version in force, one version at a time</a:t>
            </a:r>
          </a:p>
        </p:txBody>
      </p:sp>
      <p:sp>
        <p:nvSpPr>
          <p:cNvPr id="8" name="Rectangle 7"/>
          <p:cNvSpPr/>
          <p:nvPr/>
        </p:nvSpPr>
        <p:spPr>
          <a:xfrm>
            <a:off x="6324447"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3047" y="1490472"/>
            <a:ext cx="4907127" cy="457200"/>
          </a:xfrm>
          <a:prstGeom prst="rect">
            <a:avLst/>
          </a:prstGeom>
          <a:noFill/>
        </p:spPr>
        <p:txBody>
          <a:bodyPr wrap="square" anchor="t" lIns="0" rIns="0" tIns="0" bIns="0">
            <a:spAutoFit/>
          </a:bodyPr>
          <a:lstStyle/>
          <a:p>
            <a:r>
              <a:rPr sz="1700" b="1" i="0">
                <a:solidFill>
                  <a:srgbClr val="00426A"/>
                </a:solidFill>
                <a:latin typeface="Calibri"/>
              </a:rPr>
              <a:t>Promptlog — in memory/</a:t>
            </a:r>
          </a:p>
        </p:txBody>
      </p:sp>
      <p:sp>
        <p:nvSpPr>
          <p:cNvPr id="10" name="TextBox 9"/>
          <p:cNvSpPr txBox="1"/>
          <p:nvPr/>
        </p:nvSpPr>
        <p:spPr>
          <a:xfrm>
            <a:off x="6553047"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Why each version replaced the last</a:t>
            </a:r>
          </a:p>
          <a:p>
            <a:pPr algn="l">
              <a:spcAft>
                <a:spcPts val="700"/>
              </a:spcAft>
            </a:pPr>
            <a:r>
              <a:rPr sz="1500" b="1" i="0">
                <a:solidFill>
                  <a:srgbClr val="00426A"/>
                </a:solidFill>
                <a:latin typeface="Calibri"/>
              </a:rPr>
              <a:t>•  </a:t>
            </a:r>
            <a:r>
              <a:rPr sz="1500" b="0" i="0">
                <a:solidFill>
                  <a:srgbClr val="191919"/>
                </a:solidFill>
                <a:latin typeface="Calibri"/>
              </a:rPr>
              <a:t>Dated audit findings and affected batches</a:t>
            </a:r>
          </a:p>
          <a:p>
            <a:pPr algn="l">
              <a:spcAft>
                <a:spcPts val="700"/>
              </a:spcAft>
            </a:pPr>
            <a:r>
              <a:rPr sz="1500" b="1" i="0">
                <a:solidFill>
                  <a:srgbClr val="00426A"/>
                </a:solidFill>
                <a:latin typeface="Calibri"/>
              </a:rPr>
              <a:t>•  </a:t>
            </a:r>
            <a:r>
              <a:rPr sz="1500" b="0" i="0">
                <a:solidFill>
                  <a:srgbClr val="191919"/>
                </a:solidFill>
                <a:latin typeface="Calibri"/>
              </a:rPr>
              <a:t>Accumulates instead of replacing</a:t>
            </a:r>
          </a:p>
        </p:txBody>
      </p:sp>
      <p:sp>
        <p:nvSpPr>
          <p:cNvPr id="11" name="Rectangle 10"/>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13" name="TextBox 12"/>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Comparing rules, memory, and knowledge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3328416"/>
        </p:xfrm>
        <a:graphic>
          <a:graphicData uri="http://schemas.openxmlformats.org/drawingml/2006/table">
            <a:tbl>
              <a:tblPr firstRow="1" bandRow="1">
                <a:tableStyleId>{5C22544A-7EE6-4342-B048-85BDC9FD1C3A}</a:tableStyleId>
              </a:tblPr>
              <a:tblGrid>
                <a:gridCol w="2705023"/>
                <a:gridCol w="2705023"/>
                <a:gridCol w="2705023"/>
                <a:gridCol w="2705026"/>
              </a:tblGrid>
              <a:tr h="475488">
                <a:tc>
                  <a:txBody>
                    <a:bodyPr wrap="square"/>
                    <a:lstStyle/>
                    <a:p/>
                  </a:txBody>
                  <a:tcPr>
                    <a:solidFill>
                      <a:srgbClr val="00426A"/>
                    </a:solidFill>
                  </a:tcPr>
                </a:tc>
                <a:tc>
                  <a:txBody>
                    <a:bodyPr wrap="square"/>
                    <a:lstStyle/>
                    <a:p>
                      <a:r>
                        <a:rPr sz="1600" b="1" i="0">
                          <a:solidFill>
                            <a:srgbClr val="FFFFFF"/>
                          </a:solidFill>
                          <a:latin typeface="Calibri"/>
                        </a:rPr>
                        <a:t>Rules</a:t>
                      </a:r>
                    </a:p>
                  </a:txBody>
                  <a:tcPr>
                    <a:solidFill>
                      <a:srgbClr val="00426A"/>
                    </a:solidFill>
                  </a:tcPr>
                </a:tc>
                <a:tc>
                  <a:txBody>
                    <a:bodyPr wrap="square"/>
                    <a:lstStyle/>
                    <a:p>
                      <a:r>
                        <a:rPr sz="1600" b="1" i="0">
                          <a:solidFill>
                            <a:srgbClr val="FFFFFF"/>
                          </a:solidFill>
                          <a:latin typeface="Calibri"/>
                        </a:rPr>
                        <a:t>Memory</a:t>
                      </a:r>
                    </a:p>
                  </a:txBody>
                  <a:tcPr>
                    <a:solidFill>
                      <a:srgbClr val="00426A"/>
                    </a:solidFill>
                  </a:tcPr>
                </a:tc>
                <a:tc>
                  <a:txBody>
                    <a:bodyPr wrap="square"/>
                    <a:lstStyle/>
                    <a:p>
                      <a:r>
                        <a:rPr sz="1600" b="1" i="0">
                          <a:solidFill>
                            <a:srgbClr val="FFFFFF"/>
                          </a:solidFill>
                          <a:latin typeface="Calibri"/>
                        </a:rPr>
                        <a:t>Knowledge</a:t>
                      </a:r>
                    </a:p>
                  </a:txBody>
                  <a:tcPr>
                    <a:solidFill>
                      <a:srgbClr val="00426A"/>
                    </a:solidFill>
                  </a:tcPr>
                </a:tc>
              </a:tr>
              <a:tr h="475488">
                <a:tc>
                  <a:txBody>
                    <a:bodyPr wrap="square"/>
                    <a:lstStyle/>
                    <a:p>
                      <a:r>
                        <a:rPr sz="1500" b="0" i="0">
                          <a:solidFill>
                            <a:srgbClr val="191919"/>
                          </a:solidFill>
                          <a:latin typeface="Calibri"/>
                        </a:rPr>
                        <a:t>Core question</a:t>
                      </a:r>
                    </a:p>
                  </a:txBody>
                  <a:tcPr>
                    <a:solidFill>
                      <a:srgbClr val="FFFFFF"/>
                    </a:solidFill>
                  </a:tcPr>
                </a:tc>
                <a:tc>
                  <a:txBody>
                    <a:bodyPr wrap="square"/>
                    <a:lstStyle/>
                    <a:p>
                      <a:r>
                        <a:rPr sz="1500" b="0" i="0">
                          <a:solidFill>
                            <a:srgbClr val="191919"/>
                          </a:solidFill>
                          <a:latin typeface="Calibri"/>
                        </a:rPr>
                        <a:t>How should I work here?</a:t>
                      </a:r>
                    </a:p>
                  </a:txBody>
                  <a:tcPr>
                    <a:solidFill>
                      <a:srgbClr val="FFFFFF"/>
                    </a:solidFill>
                  </a:tcPr>
                </a:tc>
                <a:tc>
                  <a:txBody>
                    <a:bodyPr wrap="square"/>
                    <a:lstStyle/>
                    <a:p>
                      <a:r>
                        <a:rPr sz="1500" b="0" i="0">
                          <a:solidFill>
                            <a:srgbClr val="191919"/>
                          </a:solidFill>
                          <a:latin typeface="Calibri"/>
                        </a:rPr>
                        <a:t>What has happened so far?</a:t>
                      </a:r>
                    </a:p>
                  </a:txBody>
                  <a:tcPr>
                    <a:solidFill>
                      <a:srgbClr val="FFFFFF"/>
                    </a:solidFill>
                  </a:tcPr>
                </a:tc>
                <a:tc>
                  <a:txBody>
                    <a:bodyPr wrap="square"/>
                    <a:lstStyle/>
                    <a:p>
                      <a:r>
                        <a:rPr sz="1500" b="0" i="0">
                          <a:solidFill>
                            <a:srgbClr val="191919"/>
                          </a:solidFill>
                          <a:latin typeface="Calibri"/>
                        </a:rPr>
                        <a:t>What should I reason with?</a:t>
                      </a:r>
                    </a:p>
                  </a:txBody>
                  <a:tcPr>
                    <a:solidFill>
                      <a:srgbClr val="FFFFFF"/>
                    </a:solidFill>
                  </a:tcPr>
                </a:tc>
              </a:tr>
              <a:tr h="475488">
                <a:tc>
                  <a:txBody>
                    <a:bodyPr wrap="square"/>
                    <a:lstStyle/>
                    <a:p>
                      <a:r>
                        <a:rPr sz="1500" b="0" i="0">
                          <a:solidFill>
                            <a:srgbClr val="191919"/>
                          </a:solidFill>
                          <a:latin typeface="Calibri"/>
                        </a:rPr>
                        <a:t>Core role</a:t>
                      </a:r>
                    </a:p>
                  </a:txBody>
                  <a:tcPr>
                    <a:solidFill>
                      <a:srgbClr val="FAF9F7"/>
                    </a:solidFill>
                  </a:tcPr>
                </a:tc>
                <a:tc>
                  <a:txBody>
                    <a:bodyPr wrap="square"/>
                    <a:lstStyle/>
                    <a:p>
                      <a:r>
                        <a:rPr sz="1500" b="0" i="0">
                          <a:solidFill>
                            <a:srgbClr val="191919"/>
                          </a:solidFill>
                          <a:latin typeface="Calibri"/>
                        </a:rPr>
                        <a:t>Governs conduct</a:t>
                      </a:r>
                    </a:p>
                  </a:txBody>
                  <a:tcPr>
                    <a:solidFill>
                      <a:srgbClr val="FAF9F7"/>
                    </a:solidFill>
                  </a:tcPr>
                </a:tc>
                <a:tc>
                  <a:txBody>
                    <a:bodyPr wrap="square"/>
                    <a:lstStyle/>
                    <a:p>
                      <a:r>
                        <a:rPr sz="1500" b="0" i="0">
                          <a:solidFill>
                            <a:srgbClr val="191919"/>
                          </a:solidFill>
                          <a:latin typeface="Calibri"/>
                        </a:rPr>
                        <a:t>Tracks trajectory</a:t>
                      </a:r>
                    </a:p>
                  </a:txBody>
                  <a:tcPr>
                    <a:solidFill>
                      <a:srgbClr val="FAF9F7"/>
                    </a:solidFill>
                  </a:tcPr>
                </a:tc>
                <a:tc>
                  <a:txBody>
                    <a:bodyPr wrap="square"/>
                    <a:lstStyle/>
                    <a:p>
                      <a:r>
                        <a:rPr sz="1500" b="0" i="0">
                          <a:solidFill>
                            <a:srgbClr val="191919"/>
                          </a:solidFill>
                          <a:latin typeface="Calibri"/>
                        </a:rPr>
                        <a:t>Grounds reasoning</a:t>
                      </a:r>
                    </a:p>
                  </a:txBody>
                  <a:tcPr>
                    <a:solidFill>
                      <a:srgbClr val="FAF9F7"/>
                    </a:solidFill>
                  </a:tcPr>
                </a:tc>
              </a:tr>
              <a:tr h="475488">
                <a:tc>
                  <a:txBody>
                    <a:bodyPr wrap="square"/>
                    <a:lstStyle/>
                    <a:p>
                      <a:r>
                        <a:rPr sz="1500" b="0" i="0">
                          <a:solidFill>
                            <a:srgbClr val="191919"/>
                          </a:solidFill>
                          <a:latin typeface="Calibri"/>
                        </a:rPr>
                        <a:t>Rate of change</a:t>
                      </a:r>
                    </a:p>
                  </a:txBody>
                  <a:tcPr>
                    <a:solidFill>
                      <a:srgbClr val="FFFFFF"/>
                    </a:solidFill>
                  </a:tcPr>
                </a:tc>
                <a:tc>
                  <a:txBody>
                    <a:bodyPr wrap="square"/>
                    <a:lstStyle/>
                    <a:p>
                      <a:r>
                        <a:rPr sz="1500" b="0" i="0">
                          <a:solidFill>
                            <a:srgbClr val="191919"/>
                          </a:solidFill>
                          <a:latin typeface="Calibri"/>
                        </a:rPr>
                        <a:t>Stable</a:t>
                      </a:r>
                    </a:p>
                  </a:txBody>
                  <a:tcPr>
                    <a:solidFill>
                      <a:srgbClr val="FFFFFF"/>
                    </a:solidFill>
                  </a:tcPr>
                </a:tc>
                <a:tc>
                  <a:txBody>
                    <a:bodyPr wrap="square"/>
                    <a:lstStyle/>
                    <a:p>
                      <a:r>
                        <a:rPr sz="1500" b="0" i="0">
                          <a:solidFill>
                            <a:srgbClr val="191919"/>
                          </a:solidFill>
                          <a:latin typeface="Calibri"/>
                        </a:rPr>
                        <a:t>Changes often</a:t>
                      </a:r>
                    </a:p>
                  </a:txBody>
                  <a:tcPr>
                    <a:solidFill>
                      <a:srgbClr val="FFFFFF"/>
                    </a:solidFill>
                  </a:tcPr>
                </a:tc>
                <a:tc>
                  <a:txBody>
                    <a:bodyPr wrap="square"/>
                    <a:lstStyle/>
                    <a:p>
                      <a:r>
                        <a:rPr sz="1500" b="0" i="0">
                          <a:solidFill>
                            <a:srgbClr val="191919"/>
                          </a:solidFill>
                          <a:latin typeface="Calibri"/>
                        </a:rPr>
                        <a:t>Accumulates</a:t>
                      </a:r>
                    </a:p>
                  </a:txBody>
                  <a:tcPr>
                    <a:solidFill>
                      <a:srgbClr val="FFFFFF"/>
                    </a:solidFill>
                  </a:tcPr>
                </a:tc>
              </a:tr>
              <a:tr h="475488">
                <a:tc>
                  <a:txBody>
                    <a:bodyPr wrap="square"/>
                    <a:lstStyle/>
                    <a:p>
                      <a:r>
                        <a:rPr sz="1500" b="0" i="0">
                          <a:solidFill>
                            <a:srgbClr val="191919"/>
                          </a:solidFill>
                          <a:latin typeface="Calibri"/>
                        </a:rPr>
                        <a:t>What it is not</a:t>
                      </a:r>
                    </a:p>
                  </a:txBody>
                  <a:tcPr>
                    <a:solidFill>
                      <a:srgbClr val="FAF9F7"/>
                    </a:solidFill>
                  </a:tcPr>
                </a:tc>
                <a:tc>
                  <a:txBody>
                    <a:bodyPr wrap="square"/>
                    <a:lstStyle/>
                    <a:p>
                      <a:r>
                        <a:rPr sz="1500" b="0" i="0">
                          <a:solidFill>
                            <a:srgbClr val="191919"/>
                          </a:solidFill>
                          <a:latin typeface="Calibri"/>
                        </a:rPr>
                        <a:t>Project history</a:t>
                      </a:r>
                    </a:p>
                  </a:txBody>
                  <a:tcPr>
                    <a:solidFill>
                      <a:srgbClr val="FAF9F7"/>
                    </a:solidFill>
                  </a:tcPr>
                </a:tc>
                <a:tc>
                  <a:txBody>
                    <a:bodyPr wrap="square"/>
                    <a:lstStyle/>
                    <a:p>
                      <a:r>
                        <a:rPr sz="1500" b="0" i="0">
                          <a:solidFill>
                            <a:srgbClr val="191919"/>
                          </a:solidFill>
                          <a:latin typeface="Calibri"/>
                        </a:rPr>
                        <a:t>Chat transcripts; knowledge</a:t>
                      </a:r>
                    </a:p>
                  </a:txBody>
                  <a:tcPr>
                    <a:solidFill>
                      <a:srgbClr val="FAF9F7"/>
                    </a:solidFill>
                  </a:tcPr>
                </a:tc>
                <a:tc>
                  <a:txBody>
                    <a:bodyPr wrap="square"/>
                    <a:lstStyle/>
                    <a:p>
                      <a:r>
                        <a:rPr sz="1500" b="0" i="0">
                          <a:solidFill>
                            <a:srgbClr val="191919"/>
                          </a:solidFill>
                          <a:latin typeface="Calibri"/>
                        </a:rPr>
                        <a:t>A log of attempts</a:t>
                      </a:r>
                    </a:p>
                  </a:txBody>
                  <a:tcPr>
                    <a:solidFill>
                      <a:srgbClr val="FAF9F7"/>
                    </a:solidFill>
                  </a:tcPr>
                </a:tc>
              </a:tr>
              <a:tr h="475488">
                <a:tc>
                  <a:txBody>
                    <a:bodyPr wrap="square"/>
                    <a:lstStyle/>
                    <a:p>
                      <a:r>
                        <a:rPr sz="1500" b="0" i="0">
                          <a:solidFill>
                            <a:srgbClr val="191919"/>
                          </a:solidFill>
                          <a:latin typeface="Calibri"/>
                        </a:rPr>
                        <a:t>Failure if missing</a:t>
                      </a:r>
                    </a:p>
                  </a:txBody>
                  <a:tcPr>
                    <a:solidFill>
                      <a:srgbClr val="FFFFFF"/>
                    </a:solidFill>
                  </a:tcPr>
                </a:tc>
                <a:tc>
                  <a:txBody>
                    <a:bodyPr wrap="square"/>
                    <a:lstStyle/>
                    <a:p>
                      <a:r>
                        <a:rPr sz="1500" b="0" i="0">
                          <a:solidFill>
                            <a:srgbClr val="191919"/>
                          </a:solidFill>
                          <a:latin typeface="Calibri"/>
                        </a:rPr>
                        <a:t>Messy files, skipped checks</a:t>
                      </a:r>
                    </a:p>
                  </a:txBody>
                  <a:tcPr>
                    <a:solidFill>
                      <a:srgbClr val="FFFFFF"/>
                    </a:solidFill>
                  </a:tcPr>
                </a:tc>
                <a:tc>
                  <a:txBody>
                    <a:bodyPr wrap="square"/>
                    <a:lstStyle/>
                    <a:p>
                      <a:r>
                        <a:rPr sz="1500" b="0" i="0">
                          <a:solidFill>
                            <a:srgbClr val="191919"/>
                          </a:solidFill>
                          <a:latin typeface="Calibri"/>
                        </a:rPr>
                        <a:t>Repeated failures, lost trajectory</a:t>
                      </a:r>
                    </a:p>
                  </a:txBody>
                  <a:tcPr>
                    <a:solidFill>
                      <a:srgbClr val="FFFFFF"/>
                    </a:solidFill>
                  </a:tcPr>
                </a:tc>
                <a:tc>
                  <a:txBody>
                    <a:bodyPr wrap="square"/>
                    <a:lstStyle/>
                    <a:p>
                      <a:r>
                        <a:rPr sz="1500" b="0" i="0">
                          <a:solidFill>
                            <a:srgbClr val="191919"/>
                          </a:solidFill>
                          <a:latin typeface="Calibri"/>
                        </a:rPr>
                        <a:t>Generic, shallow work</a:t>
                      </a:r>
                    </a:p>
                  </a:txBody>
                  <a:tcPr>
                    <a:solidFill>
                      <a:srgbClr val="FFFFFF"/>
                    </a:solidFill>
                  </a:tcPr>
                </a:tc>
              </a:tr>
              <a:tr h="475488">
                <a:tc>
                  <a:txBody>
                    <a:bodyPr wrap="square"/>
                    <a:lstStyle/>
                    <a:p>
                      <a:r>
                        <a:rPr sz="1500" b="0" i="0">
                          <a:solidFill>
                            <a:srgbClr val="191919"/>
                          </a:solidFill>
                          <a:latin typeface="Calibri"/>
                        </a:rPr>
                        <a:t>Typical artifacts</a:t>
                      </a:r>
                    </a:p>
                  </a:txBody>
                  <a:tcPr>
                    <a:solidFill>
                      <a:srgbClr val="FAF9F7"/>
                    </a:solidFill>
                  </a:tcPr>
                </a:tc>
                <a:tc>
                  <a:txBody>
                    <a:bodyPr wrap="square"/>
                    <a:lstStyle/>
                    <a:p>
                      <a:r>
                        <a:rPr sz="1500" b="0" i="0">
                          <a:solidFill>
                            <a:srgbClr val="191919"/>
                          </a:solidFill>
                          <a:latin typeface="Calibri"/>
                        </a:rPr>
                        <a:t>AGENTS.md, naming conventions, validation protocols</a:t>
                      </a:r>
                    </a:p>
                  </a:txBody>
                  <a:tcPr>
                    <a:solidFill>
                      <a:srgbClr val="FAF9F7"/>
                    </a:solidFill>
                  </a:tcPr>
                </a:tc>
                <a:tc>
                  <a:txBody>
                    <a:bodyPr wrap="square"/>
                    <a:lstStyle/>
                    <a:p>
                      <a:r>
                        <a:rPr sz="1500" b="0" i="0">
                          <a:solidFill>
                            <a:srgbClr val="191919"/>
                          </a:solidFill>
                          <a:latin typeface="Calibri"/>
                        </a:rPr>
                        <a:t>Run logs, decision records, promptlogs</a:t>
                      </a:r>
                    </a:p>
                  </a:txBody>
                  <a:tcPr>
                    <a:solidFill>
                      <a:srgbClr val="FAF9F7"/>
                    </a:solidFill>
                  </a:tcPr>
                </a:tc>
                <a:tc>
                  <a:txBody>
                    <a:bodyPr wrap="square"/>
                    <a:lstStyle/>
                    <a:p>
                      <a:r>
                        <a:rPr sz="1500" b="0" i="0">
                          <a:solidFill>
                            <a:srgbClr val="191919"/>
                          </a:solidFill>
                          <a:latin typeface="Calibri"/>
                        </a:rPr>
                        <a:t>Codebooks, concept definitions, promptbooks</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Collapsing the three is the common failure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One chat thread or notebook holding instructions, notes, and materials</a:t>
            </a:r>
          </a:p>
          <a:p>
            <a:pPr algn="l">
              <a:spcAft>
                <a:spcPts val="1000"/>
              </a:spcAft>
            </a:pPr>
            <a:r>
              <a:rPr sz="1900" b="1" i="0">
                <a:solidFill>
                  <a:srgbClr val="00426A"/>
                </a:solidFill>
                <a:latin typeface="Calibri"/>
              </a:rPr>
              <a:t>•  </a:t>
            </a:r>
            <a:r>
              <a:rPr sz="1900" b="0" i="0">
                <a:solidFill>
                  <a:srgbClr val="191919"/>
                </a:solidFill>
                <a:latin typeface="Calibri"/>
              </a:rPr>
              <a:t>A failed earlier attempt read as a current instruction</a:t>
            </a:r>
          </a:p>
          <a:p>
            <a:pPr algn="l">
              <a:spcAft>
                <a:spcPts val="1000"/>
              </a:spcAft>
            </a:pPr>
            <a:r>
              <a:rPr sz="1900" b="1" i="0">
                <a:solidFill>
                  <a:srgbClr val="00426A"/>
                </a:solidFill>
                <a:latin typeface="Calibri"/>
              </a:rPr>
              <a:t>•  </a:t>
            </a:r>
            <a:r>
              <a:rPr sz="1900" b="0" i="0">
                <a:solidFill>
                  <a:srgbClr val="191919"/>
                </a:solidFill>
                <a:latin typeface="Calibri"/>
              </a:rPr>
              <a:t>A verification requirement buried in a run log</a:t>
            </a:r>
          </a:p>
          <a:p>
            <a:pPr algn="l">
              <a:spcAft>
                <a:spcPts val="1000"/>
              </a:spcAft>
            </a:pPr>
            <a:r>
              <a:rPr sz="1900" b="1" i="0">
                <a:solidFill>
                  <a:srgbClr val="00426A"/>
                </a:solidFill>
                <a:latin typeface="Calibri"/>
              </a:rPr>
              <a:t>•  </a:t>
            </a:r>
            <a:r>
              <a:rPr sz="1900" b="0" i="0">
                <a:solidFill>
                  <a:srgbClr val="191919"/>
                </a:solidFill>
                <a:latin typeface="Calibri"/>
              </a:rPr>
              <a:t>A key reference lost among outdated notes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agent cannot tell constraint from history from evidence.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§2.3–2.4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From framework to folders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directory should reveal the framework at a glance.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Rules can be hierarchical; memory and knowledge stay central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Root AGENTS.md: project-wide expectations</a:t>
            </a:r>
          </a:p>
          <a:p>
            <a:pPr algn="l">
              <a:spcAft>
                <a:spcPts val="1000"/>
              </a:spcAft>
            </a:pPr>
            <a:r>
              <a:rPr sz="1900" b="1" i="0">
                <a:solidFill>
                  <a:srgbClr val="00426A"/>
                </a:solidFill>
                <a:latin typeface="Calibri"/>
              </a:rPr>
              <a:t>•  </a:t>
            </a:r>
            <a:r>
              <a:rPr sz="1900" b="0" i="0">
                <a:solidFill>
                  <a:srgbClr val="191919"/>
                </a:solidFill>
                <a:latin typeface="Calibri"/>
              </a:rPr>
              <a:t>analysis/AGENTS.md and writing/AGENTS.md: local refinements</a:t>
            </a:r>
          </a:p>
          <a:p>
            <a:pPr algn="l">
              <a:spcAft>
                <a:spcPts val="1000"/>
              </a:spcAft>
            </a:pPr>
            <a:r>
              <a:rPr sz="1900" b="1" i="0">
                <a:solidFill>
                  <a:srgbClr val="00426A"/>
                </a:solidFill>
                <a:latin typeface="Calibri"/>
              </a:rPr>
              <a:t>•  </a:t>
            </a:r>
            <a:r>
              <a:rPr sz="1900" b="0" i="0">
                <a:solidFill>
                  <a:srgbClr val="191919"/>
                </a:solidFill>
                <a:latin typeface="Calibri"/>
              </a:rPr>
              <a:t>memory/ and kb/: one copy, visible to every session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Global rules give consistency; local rules give precision; central memory prevents contradiction.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framework as a directory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AGENTS.md — rules: how the agent works</a:t>
            </a:r>
          </a:p>
          <a:p>
            <a:pPr algn="l">
              <a:spcAft>
                <a:spcPts val="1000"/>
              </a:spcAft>
            </a:pPr>
            <a:r>
              <a:rPr sz="1900" b="1" i="0">
                <a:solidFill>
                  <a:srgbClr val="00426A"/>
                </a:solidFill>
                <a:latin typeface="Calibri"/>
              </a:rPr>
              <a:t>•  </a:t>
            </a:r>
            <a:r>
              <a:rPr sz="1900" b="0" i="0">
                <a:solidFill>
                  <a:srgbClr val="191919"/>
                </a:solidFill>
                <a:latin typeface="Calibri"/>
              </a:rPr>
              <a:t>memory/ — CURRENT, DECISIONS, OPEN_QUESTIONS, PROMPTLOG, runs/</a:t>
            </a:r>
          </a:p>
          <a:p>
            <a:pPr algn="l">
              <a:spcAft>
                <a:spcPts val="1000"/>
              </a:spcAft>
            </a:pPr>
            <a:r>
              <a:rPr sz="1900" b="1" i="0">
                <a:solidFill>
                  <a:srgbClr val="00426A"/>
                </a:solidFill>
                <a:latin typeface="Calibri"/>
              </a:rPr>
              <a:t>•  </a:t>
            </a:r>
            <a:r>
              <a:rPr sz="1900" b="0" i="0">
                <a:solidFill>
                  <a:srgbClr val="191919"/>
                </a:solidFill>
                <a:latin typeface="Calibri"/>
              </a:rPr>
              <a:t>kb/ — concepts, literature, data-docs, codebooks and promptbooks</a:t>
            </a:r>
          </a:p>
          <a:p>
            <a:pPr algn="l">
              <a:spcAft>
                <a:spcPts val="1000"/>
              </a:spcAft>
            </a:pPr>
            <a:r>
              <a:rPr sz="1900" b="1" i="0">
                <a:solidFill>
                  <a:srgbClr val="00426A"/>
                </a:solidFill>
                <a:latin typeface="Calibri"/>
              </a:rPr>
              <a:t>•  </a:t>
            </a:r>
            <a:r>
              <a:rPr sz="1900" b="0" i="0">
                <a:solidFill>
                  <a:srgbClr val="191919"/>
                </a:solidFill>
                <a:latin typeface="Calibri"/>
              </a:rPr>
              <a:t>data/, analysis/, writing/, outputs/ — the work itself, one home per kind of file</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2 templates</a:t>
            </a:r>
            <a:r>
              <a:rPr sz="1150" b="0" i="0">
                <a:solidFill>
                  <a:srgbClr val="5F6368"/>
                </a:solidFill>
                <a:latin typeface="Calibri"/>
              </a:rPr>
              <a:t>  ·  cssprimer.org/ch02/</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person or an agent sees the project's logic before opening a single file.</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the separation that makes pipelines auditable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raw/ — untouched source data, never modified</a:t>
            </a:r>
          </a:p>
          <a:p>
            <a:pPr algn="l">
              <a:spcAft>
                <a:spcPts val="1000"/>
              </a:spcAft>
            </a:pPr>
            <a:r>
              <a:rPr sz="1900" b="1" i="0">
                <a:solidFill>
                  <a:srgbClr val="00426A"/>
                </a:solidFill>
                <a:latin typeface="Calibri"/>
              </a:rPr>
              <a:t>•  </a:t>
            </a:r>
            <a:r>
              <a:rPr sz="1900" b="0" i="0">
                <a:solidFill>
                  <a:srgbClr val="191919"/>
                </a:solidFill>
                <a:latin typeface="Calibri"/>
              </a:rPr>
              <a:t>interim/ — checkpoint outputs you can inspect</a:t>
            </a:r>
          </a:p>
          <a:p>
            <a:pPr algn="l">
              <a:spcAft>
                <a:spcPts val="1000"/>
              </a:spcAft>
            </a:pPr>
            <a:r>
              <a:rPr sz="1900" b="1" i="0">
                <a:solidFill>
                  <a:srgbClr val="00426A"/>
                </a:solidFill>
                <a:latin typeface="Calibri"/>
              </a:rPr>
              <a:t>•  </a:t>
            </a:r>
            <a:r>
              <a:rPr sz="1900" b="0" i="0">
                <a:solidFill>
                  <a:srgbClr val="191919"/>
                </a:solidFill>
                <a:latin typeface="Calibri"/>
              </a:rPr>
              <a:t>processed/ — what analysis actually reads</a:t>
            </a:r>
          </a:p>
          <a:p>
            <a:pPr algn="l">
              <a:spcAft>
                <a:spcPts val="1000"/>
              </a:spcAft>
            </a:pPr>
            <a:r>
              <a:rPr sz="1900" b="1" i="0">
                <a:solidFill>
                  <a:srgbClr val="00426A"/>
                </a:solidFill>
                <a:latin typeface="Calibri"/>
              </a:rPr>
              <a:t>•  </a:t>
            </a:r>
            <a:r>
              <a:rPr sz="1900" b="0" i="0">
                <a:solidFill>
                  <a:srgbClr val="191919"/>
                </a:solidFill>
                <a:latin typeface="Calibri"/>
              </a:rPr>
              <a:t>external/ — datasets from outside the project's own workflow</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Auditable beats merely repeatable: every transformation leaves an inspectable trace.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Anatomy of a rules file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852928"/>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Section</a:t>
                      </a:r>
                    </a:p>
                  </a:txBody>
                  <a:tcPr>
                    <a:solidFill>
                      <a:srgbClr val="00426A"/>
                    </a:solidFill>
                  </a:tcPr>
                </a:tc>
                <a:tc>
                  <a:txBody>
                    <a:bodyPr wrap="square"/>
                    <a:lstStyle/>
                    <a:p>
                      <a:r>
                        <a:rPr sz="1600" b="1" i="0">
                          <a:solidFill>
                            <a:srgbClr val="FFFFFF"/>
                          </a:solidFill>
                          <a:latin typeface="Calibri"/>
                        </a:rPr>
                        <a:t>Question it settles</a:t>
                      </a:r>
                    </a:p>
                  </a:txBody>
                  <a:tcPr>
                    <a:solidFill>
                      <a:srgbClr val="00426A"/>
                    </a:solidFill>
                  </a:tcPr>
                </a:tc>
                <a:tc>
                  <a:txBody>
                    <a:bodyPr wrap="square"/>
                    <a:lstStyle/>
                    <a:p>
                      <a:r>
                        <a:rPr sz="1600" b="1" i="0">
                          <a:solidFill>
                            <a:srgbClr val="FFFFFF"/>
                          </a:solidFill>
                          <a:latin typeface="Calibri"/>
                        </a:rPr>
                        <a:t>Failure it prevents</a:t>
                      </a:r>
                    </a:p>
                  </a:txBody>
                  <a:tcPr>
                    <a:solidFill>
                      <a:srgbClr val="00426A"/>
                    </a:solidFill>
                  </a:tcPr>
                </a:tc>
              </a:tr>
              <a:tr h="475488">
                <a:tc>
                  <a:txBody>
                    <a:bodyPr wrap="square"/>
                    <a:lstStyle/>
                    <a:p>
                      <a:r>
                        <a:rPr sz="1500" b="0" i="0">
                          <a:solidFill>
                            <a:srgbClr val="191919"/>
                          </a:solidFill>
                          <a:latin typeface="Calibri"/>
                        </a:rPr>
                        <a:t>Scope of authority</a:t>
                      </a:r>
                    </a:p>
                  </a:txBody>
                  <a:tcPr>
                    <a:solidFill>
                      <a:srgbClr val="FFFFFF"/>
                    </a:solidFill>
                  </a:tcPr>
                </a:tc>
                <a:tc>
                  <a:txBody>
                    <a:bodyPr wrap="square"/>
                    <a:lstStyle/>
                    <a:p>
                      <a:r>
                        <a:rPr sz="1500" b="0" i="0">
                          <a:solidFill>
                            <a:srgbClr val="191919"/>
                          </a:solidFill>
                          <a:latin typeface="Calibri"/>
                        </a:rPr>
                        <a:t>Where may the agent act without asking?</a:t>
                      </a:r>
                    </a:p>
                  </a:txBody>
                  <a:tcPr>
                    <a:solidFill>
                      <a:srgbClr val="FFFFFF"/>
                    </a:solidFill>
                  </a:tcPr>
                </a:tc>
                <a:tc>
                  <a:txBody>
                    <a:bodyPr wrap="square"/>
                    <a:lstStyle/>
                    <a:p>
                      <a:r>
                        <a:rPr sz="1500" b="0" i="0">
                          <a:solidFill>
                            <a:srgbClr val="191919"/>
                          </a:solidFill>
                          <a:latin typeface="Calibri"/>
                        </a:rPr>
                        <a:t>Silent edits to raw data or memory files</a:t>
                      </a:r>
                    </a:p>
                  </a:txBody>
                  <a:tcPr>
                    <a:solidFill>
                      <a:srgbClr val="FFFFFF"/>
                    </a:solidFill>
                  </a:tcPr>
                </a:tc>
              </a:tr>
              <a:tr h="475488">
                <a:tc>
                  <a:txBody>
                    <a:bodyPr wrap="square"/>
                    <a:lstStyle/>
                    <a:p>
                      <a:r>
                        <a:rPr sz="1500" b="0" i="0">
                          <a:solidFill>
                            <a:srgbClr val="191919"/>
                          </a:solidFill>
                          <a:latin typeface="Calibri"/>
                        </a:rPr>
                        <a:t>File conventions</a:t>
                      </a:r>
                    </a:p>
                  </a:txBody>
                  <a:tcPr>
                    <a:solidFill>
                      <a:srgbClr val="FAF9F7"/>
                    </a:solidFill>
                  </a:tcPr>
                </a:tc>
                <a:tc>
                  <a:txBody>
                    <a:bodyPr wrap="square"/>
                    <a:lstStyle/>
                    <a:p>
                      <a:r>
                        <a:rPr sz="1500" b="0" i="0">
                          <a:solidFill>
                            <a:srgbClr val="191919"/>
                          </a:solidFill>
                          <a:latin typeface="Calibri"/>
                        </a:rPr>
                        <a:t>Where does each kind of output belong?</a:t>
                      </a:r>
                    </a:p>
                  </a:txBody>
                  <a:tcPr>
                    <a:solidFill>
                      <a:srgbClr val="FAF9F7"/>
                    </a:solidFill>
                  </a:tcPr>
                </a:tc>
                <a:tc>
                  <a:txBody>
                    <a:bodyPr wrap="square"/>
                    <a:lstStyle/>
                    <a:p>
                      <a:r>
                        <a:rPr sz="1500" b="0" i="0">
                          <a:solidFill>
                            <a:srgbClr val="191919"/>
                          </a:solidFill>
                          <a:latin typeface="Calibri"/>
                        </a:rPr>
                        <a:t>Outputs under invented names nothing downstream reads</a:t>
                      </a:r>
                    </a:p>
                  </a:txBody>
                  <a:tcPr>
                    <a:solidFill>
                      <a:srgbClr val="FAF9F7"/>
                    </a:solidFill>
                  </a:tcPr>
                </a:tc>
              </a:tr>
              <a:tr h="475488">
                <a:tc>
                  <a:txBody>
                    <a:bodyPr wrap="square"/>
                    <a:lstStyle/>
                    <a:p>
                      <a:r>
                        <a:rPr sz="1500" b="0" i="0">
                          <a:solidFill>
                            <a:srgbClr val="191919"/>
                          </a:solidFill>
                          <a:latin typeface="Calibri"/>
                        </a:rPr>
                        <a:t>Verification</a:t>
                      </a:r>
                    </a:p>
                  </a:txBody>
                  <a:tcPr>
                    <a:solidFill>
                      <a:srgbClr val="FFFFFF"/>
                    </a:solidFill>
                  </a:tcPr>
                </a:tc>
                <a:tc>
                  <a:txBody>
                    <a:bodyPr wrap="square"/>
                    <a:lstStyle/>
                    <a:p>
                      <a:r>
                        <a:rPr sz="1500" b="0" i="0">
                          <a:solidFill>
                            <a:srgbClr val="191919"/>
                          </a:solidFill>
                          <a:latin typeface="Calibri"/>
                        </a:rPr>
                        <a:t>What must be checked before an output counts?</a:t>
                      </a:r>
                    </a:p>
                  </a:txBody>
                  <a:tcPr>
                    <a:solidFill>
                      <a:srgbClr val="FFFFFF"/>
                    </a:solidFill>
                  </a:tcPr>
                </a:tc>
                <a:tc>
                  <a:txBody>
                    <a:bodyPr wrap="square"/>
                    <a:lstStyle/>
                    <a:p>
                      <a:r>
                        <a:rPr sz="1500" b="0" i="0">
                          <a:solidFill>
                            <a:srgbClr val="191919"/>
                          </a:solidFill>
                          <a:latin typeface="Calibri"/>
                        </a:rPr>
                        <a:t>Polished results no one inspected</a:t>
                      </a:r>
                    </a:p>
                  </a:txBody>
                  <a:tcPr>
                    <a:solidFill>
                      <a:srgbClr val="FFFFFF"/>
                    </a:solidFill>
                  </a:tcPr>
                </a:tc>
              </a:tr>
              <a:tr h="475488">
                <a:tc>
                  <a:txBody>
                    <a:bodyPr wrap="square"/>
                    <a:lstStyle/>
                    <a:p>
                      <a:r>
                        <a:rPr sz="1500" b="0" i="0">
                          <a:solidFill>
                            <a:srgbClr val="191919"/>
                          </a:solidFill>
                          <a:latin typeface="Calibri"/>
                        </a:rPr>
                        <a:t>Documentation</a:t>
                      </a:r>
                    </a:p>
                  </a:txBody>
                  <a:tcPr>
                    <a:solidFill>
                      <a:srgbClr val="FAF9F7"/>
                    </a:solidFill>
                  </a:tcPr>
                </a:tc>
                <a:tc>
                  <a:txBody>
                    <a:bodyPr wrap="square"/>
                    <a:lstStyle/>
                    <a:p>
                      <a:r>
                        <a:rPr sz="1500" b="0" i="0">
                          <a:solidFill>
                            <a:srgbClr val="191919"/>
                          </a:solidFill>
                          <a:latin typeface="Calibri"/>
                        </a:rPr>
                        <a:t>What must be written down, and where?</a:t>
                      </a:r>
                    </a:p>
                  </a:txBody>
                  <a:tcPr>
                    <a:solidFill>
                      <a:srgbClr val="FAF9F7"/>
                    </a:solidFill>
                  </a:tcPr>
                </a:tc>
                <a:tc>
                  <a:txBody>
                    <a:bodyPr wrap="square"/>
                    <a:lstStyle/>
                    <a:p>
                      <a:r>
                        <a:rPr sz="1500" b="0" i="0">
                          <a:solidFill>
                            <a:srgbClr val="191919"/>
                          </a:solidFill>
                          <a:latin typeface="Calibri"/>
                        </a:rPr>
                        <a:t>Decisions that cannot be reconstructed later</a:t>
                      </a:r>
                    </a:p>
                  </a:txBody>
                  <a:tcPr>
                    <a:solidFill>
                      <a:srgbClr val="FAF9F7"/>
                    </a:solidFill>
                  </a:tcPr>
                </a:tc>
              </a:tr>
              <a:tr h="475488">
                <a:tc>
                  <a:txBody>
                    <a:bodyPr wrap="square"/>
                    <a:lstStyle/>
                    <a:p>
                      <a:r>
                        <a:rPr sz="1500" b="0" i="0">
                          <a:solidFill>
                            <a:srgbClr val="191919"/>
                          </a:solidFill>
                          <a:latin typeface="Calibri"/>
                        </a:rPr>
                        <a:t>Handling uncertainty</a:t>
                      </a:r>
                    </a:p>
                  </a:txBody>
                  <a:tcPr>
                    <a:solidFill>
                      <a:srgbClr val="FFFFFF"/>
                    </a:solidFill>
                  </a:tcPr>
                </a:tc>
                <a:tc>
                  <a:txBody>
                    <a:bodyPr wrap="square"/>
                    <a:lstStyle/>
                    <a:p>
                      <a:r>
                        <a:rPr sz="1500" b="0" i="0">
                          <a:solidFill>
                            <a:srgbClr val="191919"/>
                          </a:solidFill>
                          <a:latin typeface="Calibri"/>
                        </a:rPr>
                        <a:t>What happens when the agent does not know?</a:t>
                      </a:r>
                    </a:p>
                  </a:txBody>
                  <a:tcPr>
                    <a:solidFill>
                      <a:srgbClr val="FFFFFF"/>
                    </a:solidFill>
                  </a:tcPr>
                </a:tc>
                <a:tc>
                  <a:txBody>
                    <a:bodyPr wrap="square"/>
                    <a:lstStyle/>
                    <a:p>
                      <a:r>
                        <a:rPr sz="1500" b="0" i="0">
                          <a:solidFill>
                            <a:srgbClr val="191919"/>
                          </a:solidFill>
                          <a:latin typeface="Calibri"/>
                        </a:rPr>
                        <a:t>A default assumption buried in a finished result</a:t>
                      </a:r>
                    </a:p>
                  </a:txBody>
                  <a:tcPr>
                    <a:solidFill>
                      <a:srgbClr val="FFFFFF"/>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Root rules template</a:t>
            </a:r>
            <a:r>
              <a:rPr sz="1150" b="0" i="0">
                <a:solidFill>
                  <a:srgbClr val="5F6368"/>
                </a:solidFill>
                <a:latin typeface="Calibri"/>
              </a:rPr>
              <a:t>  ·  cssprimer.org/ch02/templates/project-skeleton/AGENTS.md</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memory files, one page each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CURRENT.md: what is true now — no history, no definitions</a:t>
            </a:r>
          </a:p>
          <a:p>
            <a:pPr algn="l">
              <a:spcAft>
                <a:spcPts val="1000"/>
              </a:spcAft>
            </a:pPr>
            <a:r>
              <a:rPr sz="1900" b="1" i="0">
                <a:solidFill>
                  <a:srgbClr val="00426A"/>
                </a:solidFill>
                <a:latin typeface="Calibri"/>
              </a:rPr>
              <a:t>•  </a:t>
            </a:r>
            <a:r>
              <a:rPr sz="1900" b="0" i="0">
                <a:solidFill>
                  <a:srgbClr val="191919"/>
                </a:solidFill>
                <a:latin typeface="Calibri"/>
              </a:rPr>
              <a:t>DECISIONS.md: what, why, rejected alternatives, downstream implications</a:t>
            </a:r>
          </a:p>
          <a:p>
            <a:pPr algn="l">
              <a:spcAft>
                <a:spcPts val="1000"/>
              </a:spcAft>
            </a:pPr>
            <a:r>
              <a:rPr sz="1900" b="1" i="0">
                <a:solidFill>
                  <a:srgbClr val="00426A"/>
                </a:solidFill>
                <a:latin typeface="Calibri"/>
              </a:rPr>
              <a:t>•  </a:t>
            </a:r>
            <a:r>
              <a:rPr sz="1900" b="0" i="0">
                <a:solidFill>
                  <a:srgbClr val="191919"/>
                </a:solidFill>
                <a:latin typeface="Calibri"/>
              </a:rPr>
              <a:t>PROMPTLOG.md: entries that mark real changes to the instrument</a:t>
            </a:r>
          </a:p>
          <a:p>
            <a:pPr algn="l">
              <a:spcAft>
                <a:spcPts val="1000"/>
              </a:spcAft>
            </a:pPr>
            <a:r>
              <a:rPr sz="1900" b="1" i="0">
                <a:solidFill>
                  <a:srgbClr val="00426A"/>
                </a:solidFill>
                <a:latin typeface="Calibri"/>
              </a:rPr>
              <a:t>•  </a:t>
            </a:r>
            <a:r>
              <a:rPr sz="1900" b="0" i="0">
                <a:solidFill>
                  <a:srgbClr val="191919"/>
                </a:solidFill>
                <a:latin typeface="Calibri"/>
              </a:rPr>
              <a:t>kb/README.md: an annotated map naming which files are authoritative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memory file earns its keep by being read, not by being exhaustive.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§2.5–2.6</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Tools, and getting started</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Tool-agnostic files; a deliberate, minimal beginning.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framework is deliberately tool-agnostic</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Plain Markdown under self-explaining names; any tool can read it</a:t>
            </a:r>
          </a:p>
          <a:p>
            <a:pPr algn="l">
              <a:spcAft>
                <a:spcPts val="1000"/>
              </a:spcAft>
            </a:pPr>
            <a:r>
              <a:rPr sz="1900" b="1" i="0">
                <a:solidFill>
                  <a:srgbClr val="00426A"/>
                </a:solidFill>
                <a:latin typeface="Calibri"/>
              </a:rPr>
              <a:t>•  </a:t>
            </a:r>
            <a:r>
              <a:rPr sz="1900" b="0" i="0">
                <a:solidFill>
                  <a:srgbClr val="191919"/>
                </a:solidFill>
                <a:latin typeface="Calibri"/>
              </a:rPr>
              <a:t>Planning, coding, and writing may each suit a different tool</a:t>
            </a:r>
          </a:p>
          <a:p>
            <a:pPr algn="l">
              <a:spcAft>
                <a:spcPts val="1000"/>
              </a:spcAft>
            </a:pPr>
            <a:r>
              <a:rPr sz="1900" b="1" i="0">
                <a:solidFill>
                  <a:srgbClr val="00426A"/>
                </a:solidFill>
                <a:latin typeface="Calibri"/>
              </a:rPr>
              <a:t>•  </a:t>
            </a:r>
            <a:r>
              <a:rPr sz="1900" b="0" i="0">
                <a:solidFill>
                  <a:srgbClr val="191919"/>
                </a:solidFill>
                <a:latin typeface="Calibri"/>
              </a:rPr>
              <a:t>Context lives in the directory, not in any tool's chat history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Switching tools costs nothing when the project itself carries the context.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minimal starting point: three files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AGENTS.md: file conventions, verification expectations, conduct under uncertainty</a:t>
            </a:r>
          </a:p>
          <a:p>
            <a:pPr algn="l">
              <a:spcAft>
                <a:spcPts val="1000"/>
              </a:spcAft>
            </a:pPr>
            <a:r>
              <a:rPr sz="1900" b="1" i="0">
                <a:solidFill>
                  <a:srgbClr val="00426A"/>
                </a:solidFill>
                <a:latin typeface="Calibri"/>
              </a:rPr>
              <a:t>•  </a:t>
            </a:r>
            <a:r>
              <a:rPr sz="1900" b="0" i="0">
                <a:solidFill>
                  <a:srgbClr val="191919"/>
                </a:solidFill>
                <a:latin typeface="Calibri"/>
              </a:rPr>
              <a:t>memory/CURRENT.md: direction, open questions, immediate next tasks</a:t>
            </a:r>
          </a:p>
          <a:p>
            <a:pPr algn="l">
              <a:spcAft>
                <a:spcPts val="1000"/>
              </a:spcAft>
            </a:pPr>
            <a:r>
              <a:rPr sz="1900" b="1" i="0">
                <a:solidFill>
                  <a:srgbClr val="00426A"/>
                </a:solidFill>
                <a:latin typeface="Calibri"/>
              </a:rPr>
              <a:t>•  </a:t>
            </a:r>
            <a:r>
              <a:rPr sz="1900" b="0" i="0">
                <a:solidFill>
                  <a:srgbClr val="191919"/>
                </a:solidFill>
                <a:latin typeface="Calibri"/>
              </a:rPr>
              <a:t>kb/README.md: a map of the materials you have</a:t>
            </a:r>
          </a:p>
          <a:p>
            <a:pPr algn="l">
              <a:spcAft>
                <a:spcPts val="1000"/>
              </a:spcAft>
            </a:pPr>
            <a:r>
              <a:rPr sz="1900" b="1" i="0">
                <a:solidFill>
                  <a:srgbClr val="00426A"/>
                </a:solidFill>
                <a:latin typeface="Calibri"/>
              </a:rPr>
              <a:t>•  </a:t>
            </a:r>
            <a:r>
              <a:rPr sz="1900" b="0" i="0">
                <a:solidFill>
                  <a:srgbClr val="191919"/>
                </a:solidFill>
                <a:latin typeface="Calibri"/>
              </a:rPr>
              <a:t>Already using LLM coding? Add a promptbook and a promptlog</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Project skeleton download</a:t>
            </a:r>
            <a:r>
              <a:rPr sz="1150" b="0" i="0">
                <a:solidFill>
                  <a:srgbClr val="5F6368"/>
                </a:solidFill>
                <a:latin typeface="Calibri"/>
              </a:rPr>
              <a:t>  ·  cssprimer.org/ch02/templates/project-skeleton.zip</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Three files answer the three core questions; that is enough to begin.</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Keep it current, or it misleads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three-week-old CURRENT.md is worse than no file at all</a:t>
            </a:r>
          </a:p>
          <a:p>
            <a:pPr algn="l">
              <a:spcAft>
                <a:spcPts val="1000"/>
              </a:spcAft>
            </a:pPr>
            <a:r>
              <a:rPr sz="1900" b="1" i="0">
                <a:solidFill>
                  <a:srgbClr val="00426A"/>
                </a:solidFill>
                <a:latin typeface="Calibri"/>
              </a:rPr>
              <a:t>•  </a:t>
            </a:r>
            <a:r>
              <a:rPr sz="1900" b="0" i="0">
                <a:solidFill>
                  <a:srgbClr val="191919"/>
                </a:solidFill>
                <a:latin typeface="Calibri"/>
              </a:rPr>
              <a:t>Brief, regular updates beat comprehensive, infrequent ones</a:t>
            </a:r>
          </a:p>
          <a:p>
            <a:pPr algn="l">
              <a:spcAft>
                <a:spcPts val="1000"/>
              </a:spcAft>
            </a:pPr>
            <a:r>
              <a:rPr sz="1900" b="1" i="0">
                <a:solidFill>
                  <a:srgbClr val="00426A"/>
                </a:solidFill>
                <a:latin typeface="Calibri"/>
              </a:rPr>
              <a:t>•  </a:t>
            </a:r>
            <a:r>
              <a:rPr sz="1900" b="0" i="0">
                <a:solidFill>
                  <a:srgbClr val="191919"/>
                </a:solidFill>
                <a:latin typeface="Calibri"/>
              </a:rPr>
              <a:t>Delegate the upkeep: agents maintain memory files well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framework is a living system, not a one-time setup.</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39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the later chapters deposit into the framework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§2.6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Ch. 4: codebook and data-source evaluation → kb/; workflow documentation → memory</a:t>
            </a:r>
          </a:p>
          <a:p>
            <a:pPr algn="l">
              <a:spcAft>
                <a:spcPts val="1000"/>
              </a:spcAft>
            </a:pPr>
            <a:r>
              <a:rPr sz="1900" b="1" i="0">
                <a:solidFill>
                  <a:srgbClr val="00426A"/>
                </a:solidFill>
                <a:latin typeface="Calibri"/>
              </a:rPr>
              <a:t>•  </a:t>
            </a:r>
            <a:r>
              <a:rPr sz="1900" b="0" i="0">
                <a:solidFill>
                  <a:srgbClr val="191919"/>
                </a:solidFill>
                <a:latin typeface="Calibri"/>
              </a:rPr>
              <a:t>Ch. 6: run logs, promptlog entries, reconciliation memos → memory; promptbooks, linkage tables → kb/</a:t>
            </a:r>
          </a:p>
          <a:p>
            <a:pPr algn="l">
              <a:spcAft>
                <a:spcPts val="1000"/>
              </a:spcAft>
            </a:pPr>
            <a:r>
              <a:rPr sz="1900" b="1" i="0">
                <a:solidFill>
                  <a:srgbClr val="00426A"/>
                </a:solidFill>
                <a:latin typeface="Calibri"/>
              </a:rPr>
              <a:t>•  </a:t>
            </a:r>
            <a:r>
              <a:rPr sz="1900" b="0" i="0">
                <a:solidFill>
                  <a:srgbClr val="191919"/>
                </a:solidFill>
                <a:latin typeface="Calibri"/>
              </a:rPr>
              <a:t>Ch. 8: the theory behind a centrality choice → knowledge; construction decisions → memory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exercise adds to the framework; the framework makes the additions cumulative.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39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In your own words, distinguish rules, memory, and knowledge. Why does collapsing them into one document undermine agent performance?</a:t>
            </a:r>
          </a:p>
          <a:p>
            <a:pPr algn="l">
              <a:spcAft>
                <a:spcPts val="1400"/>
              </a:spcAft>
            </a:pPr>
            <a:r>
              <a:rPr sz="1800" b="1" i="0">
                <a:solidFill>
                  <a:srgbClr val="00426A"/>
                </a:solidFill>
                <a:latin typeface="Calibri"/>
              </a:rPr>
              <a:t>•  </a:t>
            </a:r>
            <a:r>
              <a:rPr sz="1800" b="0" i="0">
                <a:solidFill>
                  <a:srgbClr val="191919"/>
                </a:solidFill>
                <a:latin typeface="Calibri"/>
              </a:rPr>
              <a:t>Koskinen says we can rely on AI but not trust it. How does this framework make reliance responsible — and what risks remain even in a well-organized project?</a:t>
            </a:r>
          </a:p>
          <a:p>
            <a:pPr algn="l">
              <a:spcAft>
                <a:spcPts val="1400"/>
              </a:spcAft>
            </a:pPr>
            <a:r>
              <a:rPr sz="1800" b="1" i="0">
                <a:solidFill>
                  <a:srgbClr val="00426A"/>
                </a:solidFill>
                <a:latin typeface="Calibri"/>
              </a:rPr>
              <a:t>•  </a:t>
            </a:r>
            <a:r>
              <a:rPr sz="1800" b="0" i="0">
                <a:solidFill>
                  <a:srgbClr val="191919"/>
                </a:solidFill>
                <a:latin typeface="Calibri"/>
              </a:rPr>
              <a:t>What verification requirements would you write into the AGENTS.md for your own project?</a:t>
            </a:r>
          </a:p>
          <a:p>
            <a:pPr algn="l">
              <a:spcAft>
                <a:spcPts val="1400"/>
              </a:spcAft>
            </a:pPr>
            <a:r>
              <a:rPr sz="1800" b="1" i="0">
                <a:solidFill>
                  <a:srgbClr val="00426A"/>
                </a:solidFill>
                <a:latin typeface="Calibri"/>
              </a:rPr>
              <a:t>•  </a:t>
            </a:r>
            <a:r>
              <a:rPr sz="1800" b="0" i="0">
                <a:solidFill>
                  <a:srgbClr val="191919"/>
                </a:solidFill>
                <a:latin typeface="Calibri"/>
              </a:rPr>
              <a:t>If you revise an LLM coding prompt after inspecting false positives, what goes in the promptbook and what goes in the promptlog?</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39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2</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Rules</a:t>
            </a:r>
            <a:r>
              <a:rPr sz="1450" b="0" i="0">
                <a:solidFill>
                  <a:srgbClr val="5F6368"/>
                </a:solidFill>
                <a:latin typeface="Calibri"/>
              </a:rPr>
              <a:t>:  </a:t>
            </a:r>
            <a:r>
              <a:rPr sz="1350" b="0" i="0">
                <a:solidFill>
                  <a:srgbClr val="191919"/>
                </a:solidFill>
                <a:latin typeface="Calibri"/>
              </a:rPr>
              <a:t>Procedural constraints on how the agent works; stable; govern conduct</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Memory</a:t>
            </a:r>
            <a:r>
              <a:rPr sz="1450" b="0" i="0">
                <a:solidFill>
                  <a:srgbClr val="5F6368"/>
                </a:solidFill>
                <a:latin typeface="Calibri"/>
              </a:rPr>
              <a:t>:  </a:t>
            </a:r>
            <a:r>
              <a:rPr sz="1350" b="0" i="0">
                <a:solidFill>
                  <a:srgbClr val="191919"/>
                </a:solidFill>
                <a:latin typeface="Calibri"/>
              </a:rPr>
              <a:t>The evolving project state: decisions, direction, open questions; tracks trajectory</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Knowledge</a:t>
            </a:r>
            <a:r>
              <a:rPr sz="1450" b="0" i="0">
                <a:solidFill>
                  <a:srgbClr val="5F6368"/>
                </a:solidFill>
                <a:latin typeface="Calibri"/>
              </a:rPr>
              <a:t>:  </a:t>
            </a:r>
            <a:r>
              <a:rPr sz="1350" b="0" i="0">
                <a:solidFill>
                  <a:srgbClr val="191919"/>
                </a:solidFill>
                <a:latin typeface="Calibri"/>
              </a:rPr>
              <a:t>Substantive materials the agent reasons with: literature, concepts, codebooks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Thick trust vs. reliance</a:t>
            </a:r>
            <a:r>
              <a:rPr sz="1450" b="0" i="0">
                <a:solidFill>
                  <a:srgbClr val="5F6368"/>
                </a:solidFill>
                <a:latin typeface="Calibri"/>
              </a:rPr>
              <a:t>:  </a:t>
            </a:r>
            <a:r>
              <a:rPr sz="1350" b="0" i="0">
                <a:solidFill>
                  <a:srgbClr val="191919"/>
                </a:solidFill>
                <a:latin typeface="Calibri"/>
              </a:rPr>
              <a:t>Trust requires accountability and explanation; opaque tools permit only reliance</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Essential epistemic opacity</a:t>
            </a:r>
            <a:r>
              <a:rPr sz="1450" b="0" i="0">
                <a:solidFill>
                  <a:srgbClr val="5F6368"/>
                </a:solidFill>
                <a:latin typeface="Calibri"/>
              </a:rPr>
              <a:t>:  </a:t>
            </a:r>
            <a:r>
              <a:rPr sz="1350" b="0" i="0">
                <a:solidFill>
                  <a:srgbClr val="191919"/>
                </a:solidFill>
                <a:latin typeface="Calibri"/>
              </a:rPr>
              <a:t>No one, developers included, can fully grasp how an LLM produces its outputs</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Agencing</a:t>
            </a:r>
            <a:r>
              <a:rPr sz="1450" b="0" i="0">
                <a:solidFill>
                  <a:srgbClr val="5F6368"/>
                </a:solidFill>
                <a:latin typeface="Calibri"/>
              </a:rPr>
              <a:t>:  </a:t>
            </a:r>
            <a:r>
              <a:rPr sz="1350" b="0" i="0">
                <a:solidFill>
                  <a:srgbClr val="191919"/>
                </a:solidFill>
                <a:latin typeface="Calibri"/>
              </a:rPr>
              <a:t>Actively configuring the boundaries of human and machine action in a project</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Promptbook</a:t>
            </a:r>
            <a:r>
              <a:rPr sz="1450" b="0" i="0">
                <a:solidFill>
                  <a:srgbClr val="5F6368"/>
                </a:solidFill>
                <a:latin typeface="Calibri"/>
              </a:rPr>
              <a:t>:  </a:t>
            </a:r>
            <a:r>
              <a:rPr sz="1350" b="0" i="0">
                <a:solidFill>
                  <a:srgbClr val="191919"/>
                </a:solidFill>
                <a:latin typeface="Calibri"/>
              </a:rPr>
              <a:t>The current prompt set operationalizing an LLM coding or extraction task; knowledge</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Promptlog</a:t>
            </a:r>
            <a:r>
              <a:rPr sz="1450" b="0" i="0">
                <a:solidFill>
                  <a:srgbClr val="5F6368"/>
                </a:solidFill>
                <a:latin typeface="Calibri"/>
              </a:rPr>
              <a:t>:  </a:t>
            </a:r>
            <a:r>
              <a:rPr sz="1350" b="0" i="0">
                <a:solidFill>
                  <a:srgbClr val="191919"/>
                </a:solidFill>
                <a:latin typeface="Calibri"/>
              </a:rPr>
              <a:t>The selective revision history of the promptbook, with audit evidence; memory</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39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Chapter 2 hub and templates</a:t>
            </a:r>
            <a:r>
              <a:rPr sz="1700" b="0" i="0">
                <a:solidFill>
                  <a:srgbClr val="5F6368"/>
                </a:solidFill>
                <a:latin typeface="Calibri"/>
              </a:rPr>
              <a:t>   </a:t>
            </a:r>
            <a:r>
              <a:rPr sz="1250" b="0" i="0">
                <a:solidFill>
                  <a:srgbClr val="5F6368"/>
                </a:solidFill>
                <a:latin typeface="Calibri"/>
              </a:rPr>
              <a:t>cssprimer.org/ch02/</a:t>
            </a:r>
          </a:p>
          <a:p>
            <a:pPr>
              <a:spcBef>
                <a:spcPts val="200"/>
              </a:spcBef>
            </a:pPr>
            <a:r>
              <a:rPr sz="1400" b="0" i="0">
                <a:solidFill>
                  <a:srgbClr val="191919"/>
                </a:solidFill>
                <a:latin typeface="Calibri"/>
              </a:rPr>
              <a:t>The downloadable project skeleton with the rules, memory, and knowledge files prefilled</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Project skeleton (direct download)</a:t>
            </a:r>
            <a:r>
              <a:rPr sz="1700" b="0" i="0">
                <a:solidFill>
                  <a:srgbClr val="5F6368"/>
                </a:solidFill>
                <a:latin typeface="Calibri"/>
              </a:rPr>
              <a:t>   </a:t>
            </a:r>
            <a:r>
              <a:rPr sz="1250" b="0" i="0">
                <a:solidFill>
                  <a:srgbClr val="5F6368"/>
                </a:solidFill>
                <a:latin typeface="Calibri"/>
              </a:rPr>
              <a:t>cssprimer.org/ch02/templates/project-skeleton.zip</a:t>
            </a:r>
          </a:p>
          <a:p>
            <a:pPr>
              <a:spcBef>
                <a:spcPts val="200"/>
              </a:spcBef>
            </a:pPr>
            <a:r>
              <a:rPr sz="1400" b="0" i="0">
                <a:solidFill>
                  <a:srgbClr val="191919"/>
                </a:solidFill>
                <a:latin typeface="Calibri"/>
              </a:rPr>
              <a:t>The zip students unpack to start their own project</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Getting started</a:t>
            </a:r>
            <a:r>
              <a:rPr sz="1700" b="0" i="0">
                <a:solidFill>
                  <a:srgbClr val="5F6368"/>
                </a:solidFill>
                <a:latin typeface="Calibri"/>
              </a:rPr>
              <a:t>   </a:t>
            </a:r>
            <a:r>
              <a:rPr sz="1250" b="0" i="0">
                <a:solidFill>
                  <a:srgbClr val="5F6368"/>
                </a:solidFill>
                <a:latin typeface="Calibri"/>
              </a:rPr>
              <a:t>cssprimer.org/setup/</a:t>
            </a:r>
          </a:p>
          <a:p>
            <a:pPr>
              <a:spcBef>
                <a:spcPts val="200"/>
              </a:spcBef>
            </a:pPr>
            <a:r>
              <a:rPr sz="1400" b="0" i="0">
                <a:solidFill>
                  <a:srgbClr val="191919"/>
                </a:solidFill>
                <a:latin typeface="Calibri"/>
              </a:rPr>
              <a:t>The tool installation this chapter's framework assumes</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2 · AI Framework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39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Set up: the three core files for your own project — before next session</a:t>
            </a:r>
          </a:p>
          <a:p>
            <a:pPr algn="l">
              <a:spcAft>
                <a:spcPts val="1200"/>
              </a:spcAft>
            </a:pPr>
            <a:r>
              <a:rPr sz="1800" b="1" i="0">
                <a:solidFill>
                  <a:srgbClr val="00426A"/>
                </a:solidFill>
                <a:latin typeface="Calibri"/>
              </a:rPr>
              <a:t>•  </a:t>
            </a:r>
            <a:r>
              <a:rPr sz="1800" b="0" i="0">
                <a:solidFill>
                  <a:srgbClr val="191919"/>
                </a:solidFill>
                <a:latin typeface="Calibri"/>
              </a:rPr>
              <a:t>Download: the complete project skeleton, every folder and starter file, at cssprimer.org/ch02</a:t>
            </a:r>
          </a:p>
          <a:p>
            <a:pPr algn="l">
              <a:spcAft>
                <a:spcPts val="1200"/>
              </a:spcAft>
            </a:pPr>
            <a:r>
              <a:rPr sz="1800" b="1" i="0">
                <a:solidFill>
                  <a:srgbClr val="00426A"/>
                </a:solidFill>
                <a:latin typeface="Calibri"/>
              </a:rPr>
              <a:t>•  </a:t>
            </a:r>
            <a:r>
              <a:rPr sz="1800" b="0" i="0">
                <a:solidFill>
                  <a:srgbClr val="191919"/>
                </a:solidFill>
                <a:latin typeface="Calibri"/>
              </a:rPr>
              <a:t>Watch: the recorded session working a small study through this structure in VS Code</a:t>
            </a:r>
          </a:p>
          <a:p>
            <a:pPr algn="l">
              <a:spcAft>
                <a:spcPts val="1200"/>
              </a:spcAft>
            </a:pPr>
            <a:r>
              <a:rPr sz="1800" b="1" i="0">
                <a:solidFill>
                  <a:srgbClr val="00426A"/>
                </a:solidFill>
                <a:latin typeface="Calibri"/>
              </a:rPr>
              <a:t>•  </a:t>
            </a:r>
            <a:r>
              <a:rPr sz="1800" b="0" i="0">
                <a:solidFill>
                  <a:srgbClr val="191919"/>
                </a:solidFill>
                <a:latin typeface="Calibri"/>
              </a:rPr>
              <a:t>Read: Chapter 3, the nature of data — source, structure, standardization</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