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3, the theory chapter for stage one of the research pipeline: data management. The chapter's core move is philosophical before it is technical: what you believe data *is* determines how you manage it. We develop three views of data, then the 3S framework — source, structure, standardization — and close with the hard truth of computational research: data are cheap to acquire and costly to validate. Next week's exercise chapter puts all of this into practice on a literature corpus.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come from the chapter's learning-objectives box. The first objective is the conceptual foundation: three views of what data is. The second and third are the same framework at two levels — recognizing the 3S dimensions, then wielding them as an evaluation instrument on real studies. The chapter's practice section asks students to audit two empirical studies with exactly this lens, so by the end of the session they should be able to interrogate any paper's data section with three pointed questions.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Reorient students in the four-stage pipeline from Chapter 1. Data management is first not because it is preliminary but because everything downstream inherits its decisions: a biased source contaminates every measure, a chaotic structure taxes every analysis, an undocumented workflow undermines every claim of reproducibility. Chapter 3 gives the theory; Chapter 4 has students build and manage a real dataset. Remind them this diagram returns at every stage transition in the course.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view most students already hold without naming it. Treating survey responses on political attitudes as a direct representation of public opinion is the standard operating assumption of empirical work, and big data seems to strengthen it: millions of posts and location pings promise a detailed portrait of daily behavior. Do not attack the view yet; establish that it is a view, a choice with alternatives, which is exactly what makes the next two slides interesting.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relational view, from Leonelli's philosophy of data-intensive science, says the broader context is constitutive, not incidental. The chapter's example: studying social media content about a political campaign by reading only the text of individual posts misses the relationships between users, the amplification through retweets, the timing and geographic spread. Ask students what a tweet's sentiment score means stripped of who follows whom and when it was posted. The answer is usually: much less than the spreadsheet implies.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process view is the chapter's title concept and the deepest of the three. In the online-dating example, the profile snapshot is only the final frame: the platform's algorithms prompted certain answers, researchers handled incomplete profiles somehow, anonymization altered the dataset. Boyd calls the result enriched evidence — assembled, not found. This view returns concretely later in the deck: validation begins with the data's history, and workflow documentation is what makes your own processing part of the evidence rather than an invisible confound.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bridge from philosophy to practice. Taking all three views seriously means evaluating data more comprehensively than the representational default, and for computational methods that evaluation crystallizes into three considerations. Source inherits the process view's concern with origins; structure inherits the relational view's attention to interdependency; standardization keeps your own workflow from becoming an undocumented part of the data's process. The rest of the session walks the three S's in order, then asks what none of them guarantees: correctness.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points on this slide. First, the expansion is real: historians trace public sentiment through digitized newspapers, political scientists watch movements emerge in near real time. Concepts once beyond measurement are now within reach. Second, source is inseparable from acquisition. Born-digital data arrive from platform logs and administrative systems; everything else must be produced through digitization, scraping, API calls, surveys, or hand coding. The route taken determines what ends up missing, where error enters, and which ethical constraints apply — a process-view point in practical clothing.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Repurposing — Salganik's term — is the signature skill of computational data work. Give the two studies their due. Azucar and colleagues' meta-analysis found digital footprints predict each Big Five trait at substantial correlations, from 0.29 for agreeableness to 0.40 for extraversion. Gebru and colleagues identified 22 million automobiles in 50 million Street View images across 200 cities and estimated neighborhood-level socioeconomics and voting: sedan-dominant cities vote Democrat with 88 percent probability, pickup-dominant ones Republican with 82 percent. Street mapping imagery became a political instrument nobody designed.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let students equate repurposing with born-digital traces. Much humanities and social science material never originated in digital form, and the conversion pipeline — OCR, then regular expressions, NLP, or LLMs to extract structure — is itself research infrastructure. The China Biographical Database Project transforms epitaphs, funerary biographies, and poetic correspondence into a structured dataset supporting large-scale research on Chinese history and society. Point out the human review step: every conversion is a measurement decision, a theme the source taxonomy formalizes two slides ahead.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challenges, each with a concrete anchor. Scale: massive logs need parallel processing and machine learning that many social scientists lack training for, and volume without theory becomes data fishing. Validity: people curate their online personas, and many studies benchmark predictions against a single self-report measure, replicating the distortions they hoped to escape — Hinds and Joinson urge multiple informants and longitudinal tracking. Equity: rural and lower-income U.S. counties trail the 78 percent national internet-subscription average by 13 points, so the loudest online communities stand in for everyone. Privacy survives anonymization poorly when behavior itself is distinctive.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“Is this a good source?” has no answer in the abstract; “what will it cost me, and in which currency?” does. Walk each axis. Format: a featurized source is not neutral — its conversion decisions were made by someone else, invisibly. Security: confidential data never leave a secure environment; you bring code to the data, and redistribution limits constrain verification. Interface: an API returns whatever the platform currently holds, so the corpus is partly defined by when you asked; scraping adds fragile page structure and unresolved terms of service. Chapter 4's first exercise applies this table to OpenAlex.</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Independence is what makes the classification worth doing rather than collapsing into one quality score. OpenAlex is cheap on every axis, which is exactly why the book's exercises use it. The school-district dataset flips the profile: trivial conversion labor, dominant permission cost. The newspaper archive is the reverse. Scraping can lose on two axes at once. Second payoff: the classification routes you to the right later chapter — heavy format means Chapter 5's concept representation work, heavy security means Chapters 9 and 11, heavy interface means Chapter 9's archiving and freezing practices.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complementary principles. Wickham's tidy-data rules make analysis and visualization intuitive by settling, in advance, what a row and a column mean. Relational design stores different entities in different tables and connects them by unique identifiers — primary keys naming records, foreign keys referencing them. Note the chapter's deeper point: data have a relational *nature*, emerging from multiple sources with interdependencies that mirror the social world, so relational structure is not just an engineering convenience but a truthful representation. The next two slides make this concrete with tweets.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Describe the book's untidy Twitter table: one column per tweet, so user ID, timestamp, sentiment, and text stack vertically while the table sprawls horizontally with every new post, and the user's demographics are copy-pasted into each tweet's column. Ask students to diagnose it against the three tidy rules before you reveal: columns are not variables, rows are not observations, and tweet-level and user-level information cohabit one table. Most students have built exactly this spreadsheet; the recognition is the teaching moment.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tidy version splits the data by unit of analysis: a Tweets table keyed by tweet ID, a Users table holding each person's demographics exactly once, connected through User_ID as a foreign key. The restructuring is called normalization. Show the payoff with the research question: linking each tweet's sentiment to its author's age is a single join, and the design scales gracefully as tweets and users accumulate. Chapter 4 has students normalize their own OpenAlex records and defend each table's unit of analysis.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Research Infrastructure of Chinese Foundations is the author's own relational database — linked tables keyed by foundation ID, still the only open-access database of its kind, cited in 45 publications by 2024. The lessons: normalize early because flexibility outlives any single hypothesis, but untidy deliberately when a specific analysis wants one wide table; focus collection on what scholars actually need; the team included a computer scientist and a skilled communicator, and both mattered. The Chinese proverb — those near the water get the moon first — names the creator's advantage: you learn where uncertainty enters. Perfection has diminishing returns; a small short-term study may not need a schema at all.</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AI assistance has a natural place in schema design: given “foundation-level registration records, project-level grants, yearly financials,” an LLM proposes tables, keys, and relationships instantly. Then treat the draft like any coded output. Check that each proposed table has a defensible unit of analysis, that the proposed keys actually identify records in your data — models happily invent keys your data cannot support — and that the design serves your research rather than textbook normalization for its own sake. The same draft-then-audit discipline extends to cleaning and validation later in this deck.</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compounding complexities motivate standardization. Data complexity: a monthly social media study merges thousands of posts across platforms with surveys and demographics, and ad hoc handling breeds silent errors. Method complexity: computational research chains crawling, cleaning, merging, model tuning, and visualization, and forgetting one parameter breaks the chain invisibly. The workflow — Goble's script metaphor — standardizes how you retrieve, clean, transform, and analyze, making the process documentable, reusable, and evaluable. This is the third S, and the process view applied to your own conduct.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Anchor each payoff. Effectiveness: an election-donation project lets the workflow scrape, merge, and flag records while the researcher tests hypotheses. Reproducibility speaks to the replication crisis — publish-or-perish pressure and scarce replication funding let errors go unnoticed, and documented workflows let reviewers retrace every step. Reusability: a merging script for policy evaluation repurposes to healthcare outcomes. Traceability matters most in collaborations: when an inconsistency surfaces, you can pinpoint which transformation introduced it. Chapter 4 ends with students diagramming their own workflow.</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asymmetry defines the economics of computational research. A download takes minutes; establishing that the downloaded records are correct enough to support a finding takes weeks. Frame the goal precisely: not 100 percent precision, but a deliberate balance between the cost of validation and the value that higher-quality data add to the findings. The rest of the deck is a toolkit for striking that balance — sampling checks, clean subsets, robustness tests, LLM assistance — and a warning about the one thing scale cannot buy.</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Computational work often claims the whole universe of observations — every post, every administrative record — and that completeness creates a false sense of security. The key questions: which universe do you actually have, which population does it represent, and what selection mechanisms shaped who appears? A platform's every post is still only that platform's users, posting under that platform's norms. Once sampling error stops being the binding constraint, coverage, selection, and measurement error take its place, and none of them shrink as N grows. That point returns with force at the end of this section.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mining analogy explains why “data mining” caught on: collecting and processing data share the same sifting-for-value logic. Miners survey the land before digging, abandon low-yield gravel without regret, and accept nuggets that merely clear a purity threshold worth refining. Translate each move: understand the data's collection history before committing; drop records whose repair costs more than their evidential value; accept that retained records meet a threshold rather than perfection. The threshold is set by your analysis: robust findings, not spotless cells, are the standard.</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digging, survey the land: if the data's collection history already looks problematic, switch sources. If you proceed, draw a random sample sized by the standard formula for estimating a proportion — with ten thousand records, 95 percent confidence, and a five-point margin of error, about 370 records — small enough to verify by hand, large enough to bound uncertainty. The sample's purpose is diagnostic: categorize why records fail before choosing remedies. Students often skip straight to cleaning; the sample tells you what cleaning is even needed and what error rate remains afterward.</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worked example is the author's study of networked philanthropy in China, where grant data arrived internally inconsistent, incomplete, and drawn from sources of differing credibility. Incorrect values surface through identity checks — total donations must equal individual plus corporate — then internal comparison or external sources like annual reports adjudicate; unresolvable records get removed or flagged. Missing values are categorized by plausible cause before any remedy: withheld detail differs from a grant that never existed. When data span years or sources of varying quality, the Chow test checks statistically whether they can share one regression; a structural break means separate analyses.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structural issues run deep, restriction beats repair. The study of why academic articles reach policy communities compiled records from 344 public administration and policy journals, then filtered to the 30 most cited in policy documents — retaining over 70 percent of policy citations and roughly two-thirds of scholarly citations while shedding the least reliable records. Further criteria removed articles with zero cited references, zero authors, or no affiliation countries, each of which made a needed variable incomputable. The trade is explicit: fewer records, but records consistent enough for reliable estimation, with representativeness checked rather than assumed.</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Even after cleaning, doubts linger, and fixes can introduce new biases. Robustness tests ask whether the finding survives alternative choices. Walk two rows. Missing data by year: restricting to post-2000 articles, and separately to years with over 60 percent valid observations, left the results aligned with the main model. Missing affiliations, which determined academic versus non-academic coding: two extreme strategies — code all unknowns academic, then all non-academic — bracket the truth between them, and the conclusions held at both poles. A result that survives alternative subsets, codings, and specifications can be defended against the charge of being one analytic path's artifact.</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Validation is exactly the labor-intensive, error-prone work LLMs can absorb. Zero-shot, a prompt describing what to look for — numerical inconsistencies, say — often suffices; few-shot, a handful of annotated examples teaches the model which problems matter most. Concrete tasks: standardizing inconsistent addresses and abbreviations, flagging negative grant amounts or mismatched currency codes and suggesting obvious fixes, and comparing records against government sources at scale. Hold the enthusiasm one slide: the interesting question is not whether the model can flag entries but how you decide whether to believe it.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audit is not merely a safeguard against hallucination; it converts validation into an empirical exercise. Checking 20 of 200 flagged entries and confirming 18 yields an error-rate estimate and shows where errors concentrate. The stakes: when model outputs become regression variables, even small structured errors bias estimates and produce misleadingly narrow confidence intervals. Hence the five-step protocol, and the promptbook — prompts, output schemas, model versions, settings — as the codebook's parallel. Emphasize step four especially: probe whether mistakes correlate with subgroup, period, language, or document type, because that is what makes error structural rather than noise.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section's analytical core. Decompose every observation into signal, random noise, and systematic error. Random noise — GPS drift, typos, sensor flutter — pushes in no consistent direction, so averaging cancels it, and the standard error shrinks with the square root of N. That is big data's genuine power: detecting minute signals. Two cautions before the trap. The scaling assumes independent information; repeated measures from the same users, network dependence, and duplicates make effective N far smaller than the row count. And standard errors assume probability sampling, which digital traces rarely are: precision for the observed data, not generalizability.</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renders the chapter's two-panel figure in words: both panels show a small-N curve and a tight large-N curve over a dashed truth line. Top panel, both center on truth — noise cancels. Bottom panel, both sit displaced by bias b, and growing N only tightens the curve around the wrong center. Examples of b: an app underrepresenting older adults, a sentiment model failing across platforms, crawlers missing paywalled content. The paradox: tiny standard errors produce narrow intervals and glowing significance stars around a substantively wrong estimate. Confidently wrong is the phrase to leave the room with.</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the section constructively: scale cannot remove bias, but it powers the diagnosis. Large N supports subgroup analyses fine-grained enough to locate where the data deviate from benchmarks, and where benchmarks exist, post-stratification reweights the sample toward the population. Panel data add another lever: if a respondent consistently overreports, within-unit changes subtract that stable bias out. State the limit honestly — bias that drifts over time or responds to the outcome survives differencing and differencing amplifies noise. The closing principle mirrors the process view that opened the session: interrogate how the data came to be.</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chapter's practice assignment and the payoff of the whole session: the 3S as a reading instrument, not just a design checklist. Encourage students to choose studies close to their own planned work, because the critique doubles as reconnaissance for their thesis data. Good audits go beyond description — not “the data came from Twitter” but “the acquisition route makes young urban users overrepresented, and the paper never says so.” Collect a few examples at the start of the next session; they seed the Chapter 4 exercises well.</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Drawn from the chapter's reflective exercises. The first prompt works best when students name a real dataset aloud; answers usually start representational and shift once someone mentions platform incentives or cleaning decisions. The second operationalizes the session — push for a specific weakest S, not a survey of all three. The third surfaces how little most projects document; ask what exists in writing today. For the fourth, steer toward combining strategies rather than choosing one, and ask where LLM-assisted validation would help and where its own structured errors demand caution.</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this as a self-test: cover the glosses and have students reconstruct them from the terms. The three views and the 3S are the concepts that must survive the week — they structure Chapter 4's exercises directly. If time allows, ask which view of data each S operationalizes; the mapping is imperfect and arguing about it is productive. The chapter's full key-concepts table adds validation strategies and LLM-assisted checking, each linked to the exercise where it gets practiced, and the glossary defines every term with a social science example.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Practice assignment runs on the pre-filtered hub, so students land directly on the data-management slice rather than the whole database. The tools page is deliberately kept on the site instead of in the book so it can stay current; tell students to trust it over any dated list they find in slides or PDFs, including this deck.</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4 is this chapter's exercise twin: students retrieve OpenAlex records, normalize them into relational tables, write a codebook, screen with an LLM, and document the workflow — every concept from today made concrete. The three-axis classification homework takes ten minutes and pays off immediately, since the first Chapter 4 exercise performs it on OpenAlex. Students arriving with a source from their own field already classified will get far more from the comparison.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tools/data" TargetMode="External"/><Relationship Id="rId3"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3/" TargetMode="External"/><Relationship Id="rId3" Type="http://schemas.openxmlformats.org/officeDocument/2006/relationships/notesSlide" Target="../notesSlides/notesSlide3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3/" TargetMode="External"/><Relationship Id="rId3" Type="http://schemas.openxmlformats.org/officeDocument/2006/relationships/hyperlink" Target="https://cssprimer.org/tools/data" TargetMode="External"/><Relationship Id="rId4" Type="http://schemas.openxmlformats.org/officeDocument/2006/relationships/hyperlink" Target="https://cssprimer.org/studies/" TargetMode="External"/><Relationship Id="rId5"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3</a:t>
            </a:r>
          </a:p>
          <a:p>
            <a:pPr>
              <a:spcAft>
                <a:spcPts val="3000"/>
              </a:spcAft>
            </a:pPr>
            <a:r>
              <a:rPr sz="3000" b="1" i="0">
                <a:solidFill>
                  <a:srgbClr val="191919"/>
                </a:solidFill>
                <a:latin typeface="Calibri"/>
              </a:rPr>
              <a:t>Data as Relational and Process</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00426A"/>
                </a:solidFill>
                <a:latin typeface="Calibri"/>
              </a:rPr>
              <a:t>•  </a:t>
            </a:r>
            <a:r>
              <a:rPr sz="1900" b="0" i="0">
                <a:solidFill>
                  <a:srgbClr val="191919"/>
                </a:solidFill>
                <a:latin typeface="Calibri"/>
              </a:rPr>
              <a:t>Understand different theoretical perspectives on data: representational, relational, and process</a:t>
            </a:r>
          </a:p>
          <a:p>
            <a:pPr algn="l">
              <a:spcAft>
                <a:spcPts val="1200"/>
              </a:spcAft>
            </a:pPr>
            <a:r>
              <a:rPr sz="1900" b="1" i="0">
                <a:solidFill>
                  <a:srgbClr val="00426A"/>
                </a:solidFill>
                <a:latin typeface="Calibri"/>
              </a:rPr>
              <a:t>•  </a:t>
            </a:r>
            <a:r>
              <a:rPr sz="1900" b="0" i="0">
                <a:solidFill>
                  <a:srgbClr val="191919"/>
                </a:solidFill>
                <a:latin typeface="Calibri"/>
              </a:rPr>
              <a:t>Recognize the importance of data source, structure, and standardization in social science research</a:t>
            </a:r>
          </a:p>
          <a:p>
            <a:pPr algn="l">
              <a:spcAft>
                <a:spcPts val="1200"/>
              </a:spcAft>
            </a:pPr>
            <a:r>
              <a:rPr sz="1900" b="1" i="0">
                <a:solidFill>
                  <a:srgbClr val="00426A"/>
                </a:solidFill>
                <a:latin typeface="Calibri"/>
              </a:rPr>
              <a:t>•  </a:t>
            </a:r>
            <a:r>
              <a:rPr sz="1900" b="0" i="0">
                <a:solidFill>
                  <a:srgbClr val="191919"/>
                </a:solidFill>
                <a:latin typeface="Calibri"/>
              </a:rPr>
              <a:t>Use the 3S framework to evaluate data management practices in empirical studies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42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1 of 4: </a:t>
            </a:r>
            <a:r>
              <a:rPr sz="2700" b="1" i="0">
                <a:solidFill>
                  <a:srgbClr val="990000"/>
                </a:solidFill>
                <a:latin typeface="Calibri"/>
              </a:rPr>
              <a:t>data management</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632307" y="2651760"/>
            <a:ext cx="2423160" cy="1234440"/>
          </a:xfrm>
          <a:prstGeom prst="roundRect">
            <a:avLst/>
          </a:prstGeom>
          <a:solidFill>
            <a:srgbClr val="990000"/>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FFFFFF"/>
                </a:solidFill>
                <a:latin typeface="Calibri"/>
              </a:rPr>
              <a:t>1. Data management</a:t>
            </a:r>
          </a:p>
        </p:txBody>
      </p:sp>
      <p:sp>
        <p:nvSpPr>
          <p:cNvPr id="5" name="Right Arrow 4"/>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346694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2. Concept representation</a:t>
            </a:r>
          </a:p>
        </p:txBody>
      </p:sp>
      <p:sp>
        <p:nvSpPr>
          <p:cNvPr id="7" name="Right Arrow 6"/>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30158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3. Data analysis</a:t>
            </a:r>
          </a:p>
        </p:txBody>
      </p:sp>
      <p:sp>
        <p:nvSpPr>
          <p:cNvPr id="9" name="Right Arrow 8"/>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13622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4. Scientific communication</a:t>
            </a:r>
          </a:p>
        </p:txBody>
      </p:sp>
      <p:sp>
        <p:nvSpPr>
          <p:cNvPr id="11" name="TextBox 10"/>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This chapter and the next develop the first stage: organizing, storing, and validating research data.</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later stage inherits the decisions made here.</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42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§3.1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Nature of data: representation, relation, and process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What data is — a window, a web of connections, or a trail of decisions.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42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representational view: data as a window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Data treated as reflecting the social world “out there”</a:t>
            </a:r>
          </a:p>
          <a:p>
            <a:pPr algn="l">
              <a:spcAft>
                <a:spcPts val="1000"/>
              </a:spcAft>
            </a:pPr>
            <a:r>
              <a:rPr sz="1900" b="1" i="0">
                <a:solidFill>
                  <a:srgbClr val="00426A"/>
                </a:solidFill>
                <a:latin typeface="Calibri"/>
              </a:rPr>
              <a:t>•  </a:t>
            </a:r>
            <a:r>
              <a:rPr sz="1900" b="0" i="0">
                <a:solidFill>
                  <a:srgbClr val="191919"/>
                </a:solidFill>
                <a:latin typeface="Calibri"/>
              </a:rPr>
              <a:t>Survey responses read as a straightforward portrait of public opinion</a:t>
            </a:r>
          </a:p>
          <a:p>
            <a:pPr algn="l">
              <a:spcAft>
                <a:spcPts val="1000"/>
              </a:spcAft>
            </a:pPr>
            <a:r>
              <a:rPr sz="1900" b="1" i="0">
                <a:solidFill>
                  <a:srgbClr val="00426A"/>
                </a:solidFill>
                <a:latin typeface="Calibri"/>
              </a:rPr>
              <a:t>•  </a:t>
            </a:r>
            <a:r>
              <a:rPr sz="1900" b="0" i="0">
                <a:solidFill>
                  <a:srgbClr val="191919"/>
                </a:solidFill>
                <a:latin typeface="Calibri"/>
              </a:rPr>
              <a:t>Big data extends the logic: more traces, fuller picture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representational view is the default — and the least examined.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42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relational view: data as interconnected points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Context shapes the data and is shaped by them (Leonelli 2020)</a:t>
            </a:r>
          </a:p>
          <a:p>
            <a:pPr algn="l">
              <a:spcAft>
                <a:spcPts val="1000"/>
              </a:spcAft>
            </a:pPr>
            <a:r>
              <a:rPr sz="1900" b="1" i="0">
                <a:solidFill>
                  <a:srgbClr val="00426A"/>
                </a:solidFill>
                <a:latin typeface="Calibri"/>
              </a:rPr>
              <a:t>•  </a:t>
            </a:r>
            <a:r>
              <a:rPr sz="1900" b="0" i="0">
                <a:solidFill>
                  <a:srgbClr val="191919"/>
                </a:solidFill>
                <a:latin typeface="Calibri"/>
              </a:rPr>
              <a:t>A post's meaning includes retweets, likes, timing, geography, ties</a:t>
            </a:r>
          </a:p>
          <a:p>
            <a:pPr algn="l">
              <a:spcAft>
                <a:spcPts val="1000"/>
              </a:spcAft>
            </a:pPr>
            <a:r>
              <a:rPr sz="1900" b="1" i="0">
                <a:solidFill>
                  <a:srgbClr val="00426A"/>
                </a:solidFill>
                <a:latin typeface="Calibri"/>
              </a:rPr>
              <a:t>•  </a:t>
            </a:r>
            <a:r>
              <a:rPr sz="1900" b="0" i="0">
                <a:solidFill>
                  <a:srgbClr val="191919"/>
                </a:solidFill>
                <a:latin typeface="Calibri"/>
              </a:rPr>
              <a:t>Not a static mirror: an ecosystem of mutual influence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Analyzing points without their relations discards part of the phenomenon.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42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process view: data carry their own history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Collection, cleaning, and transformation decisions are part of the data's meaning</a:t>
            </a:r>
          </a:p>
          <a:p>
            <a:pPr algn="l">
              <a:spcAft>
                <a:spcPts val="1000"/>
              </a:spcAft>
            </a:pPr>
            <a:r>
              <a:rPr sz="1900" b="1" i="0">
                <a:solidFill>
                  <a:srgbClr val="00426A"/>
                </a:solidFill>
                <a:latin typeface="Calibri"/>
              </a:rPr>
              <a:t>•  </a:t>
            </a:r>
            <a:r>
              <a:rPr sz="1900" b="0" i="0">
                <a:solidFill>
                  <a:srgbClr val="191919"/>
                </a:solidFill>
                <a:latin typeface="Calibri"/>
              </a:rPr>
              <a:t>Platform prompts, missing-data handling, anonymization all shape the record</a:t>
            </a:r>
          </a:p>
          <a:p>
            <a:pPr algn="l">
              <a:spcAft>
                <a:spcPts val="1000"/>
              </a:spcAft>
            </a:pPr>
            <a:r>
              <a:rPr sz="1900" b="1" i="0">
                <a:solidFill>
                  <a:srgbClr val="00426A"/>
                </a:solidFill>
                <a:latin typeface="Calibri"/>
              </a:rPr>
              <a:t>•  </a:t>
            </a:r>
            <a:r>
              <a:rPr sz="1900" b="0" i="0">
                <a:solidFill>
                  <a:srgbClr val="191919"/>
                </a:solidFill>
                <a:latin typeface="Calibri"/>
              </a:rPr>
              <a:t>Boyd: “enriched evidence” assembled from multiple lines of evidence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Ask not only what the data show but how they came to show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42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views converge on three questions: the 3S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Source</a:t>
            </a:r>
            <a:r>
              <a:rPr sz="1900" b="0" i="0">
                <a:solidFill>
                  <a:srgbClr val="191919"/>
                </a:solidFill>
                <a:latin typeface="Calibri"/>
              </a:rPr>
              <a:t>: where the data come from and how you acquired them</a:t>
            </a:r>
          </a:p>
          <a:p>
            <a:pPr algn="l">
              <a:spcAft>
                <a:spcPts val="1000"/>
              </a:spcAft>
            </a:pPr>
            <a:r>
              <a:rPr sz="1900" b="1" i="0">
                <a:solidFill>
                  <a:srgbClr val="00426A"/>
                </a:solidFill>
                <a:latin typeface="Calibri"/>
              </a:rPr>
              <a:t>•  </a:t>
            </a:r>
            <a:r>
              <a:rPr sz="1900" b="1" i="0">
                <a:solidFill>
                  <a:srgbClr val="191919"/>
                </a:solidFill>
                <a:latin typeface="Calibri"/>
              </a:rPr>
              <a:t>Structure</a:t>
            </a:r>
            <a:r>
              <a:rPr sz="1900" b="0" i="0">
                <a:solidFill>
                  <a:srgbClr val="191919"/>
                </a:solidFill>
                <a:latin typeface="Calibri"/>
              </a:rPr>
              <a:t>: how the data are organized</a:t>
            </a:r>
          </a:p>
          <a:p>
            <a:pPr algn="l">
              <a:spcAft>
                <a:spcPts val="1000"/>
              </a:spcAft>
            </a:pPr>
            <a:r>
              <a:rPr sz="1900" b="1" i="0">
                <a:solidFill>
                  <a:srgbClr val="00426A"/>
                </a:solidFill>
                <a:latin typeface="Calibri"/>
              </a:rPr>
              <a:t>•  </a:t>
            </a:r>
            <a:r>
              <a:rPr sz="1900" b="1" i="0">
                <a:solidFill>
                  <a:srgbClr val="191919"/>
                </a:solidFill>
                <a:latin typeface="Calibri"/>
              </a:rPr>
              <a:t>Standardization</a:t>
            </a:r>
            <a:r>
              <a:rPr sz="1900" b="0" i="0">
                <a:solidFill>
                  <a:srgbClr val="191919"/>
                </a:solidFill>
                <a:latin typeface="Calibri"/>
              </a:rPr>
              <a:t>: whether the workflow around them is repeatable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3S framework organizes this chapter — and Chapter 4's exercises.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42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§3.2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Source: repurposing and acquisition</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expanding universe of usable data — and what using it costs.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42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counts as data keeps expanding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Digitized archives, platform logs, sensors, administrative records</a:t>
            </a:r>
          </a:p>
          <a:p>
            <a:pPr algn="l">
              <a:spcAft>
                <a:spcPts val="1000"/>
              </a:spcAft>
            </a:pPr>
            <a:r>
              <a:rPr sz="1900" b="1" i="0">
                <a:solidFill>
                  <a:srgbClr val="00426A"/>
                </a:solidFill>
                <a:latin typeface="Calibri"/>
              </a:rPr>
              <a:t>•  </a:t>
            </a:r>
            <a:r>
              <a:rPr sz="1900" b="0" i="0">
                <a:solidFill>
                  <a:srgbClr val="191919"/>
                </a:solidFill>
                <a:latin typeface="Calibri"/>
              </a:rPr>
              <a:t>Born-digital versus produced: digitization, scraping, APIs, surveys, hand coding</a:t>
            </a:r>
          </a:p>
          <a:p>
            <a:pPr algn="l">
              <a:spcAft>
                <a:spcPts val="1000"/>
              </a:spcAft>
            </a:pPr>
            <a:r>
              <a:rPr sz="1900" b="1" i="0">
                <a:solidFill>
                  <a:srgbClr val="00426A"/>
                </a:solidFill>
                <a:latin typeface="Calibri"/>
              </a:rPr>
              <a:t>•  </a:t>
            </a:r>
            <a:r>
              <a:rPr sz="1900" b="0" i="0">
                <a:solidFill>
                  <a:srgbClr val="191919"/>
                </a:solidFill>
                <a:latin typeface="Calibri"/>
              </a:rPr>
              <a:t>Each acquisition route shapes missingness, measurement error, and ethics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How you acquired the data is part of what the data are.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42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Repurposing: research from data made for something else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Most digital traces were recorded for commerce or navigation, not research</a:t>
            </a:r>
          </a:p>
          <a:p>
            <a:pPr algn="l">
              <a:spcAft>
                <a:spcPts val="1000"/>
              </a:spcAft>
            </a:pPr>
            <a:r>
              <a:rPr sz="1900" b="1" i="0">
                <a:solidFill>
                  <a:srgbClr val="00426A"/>
                </a:solidFill>
                <a:latin typeface="Calibri"/>
              </a:rPr>
              <a:t>•  </a:t>
            </a:r>
            <a:r>
              <a:rPr sz="1900" b="0" i="0">
                <a:solidFill>
                  <a:srgbClr val="191919"/>
                </a:solidFill>
                <a:latin typeface="Calibri"/>
              </a:rPr>
              <a:t>Azucar: social media footprints predict Big Five traits, correlations 0.29–0.40</a:t>
            </a:r>
          </a:p>
          <a:p>
            <a:pPr algn="l">
              <a:spcAft>
                <a:spcPts val="1000"/>
              </a:spcAft>
            </a:pPr>
            <a:r>
              <a:rPr sz="1900" b="1" i="0">
                <a:solidFill>
                  <a:srgbClr val="00426A"/>
                </a:solidFill>
                <a:latin typeface="Calibri"/>
              </a:rPr>
              <a:t>•  </a:t>
            </a:r>
            <a:r>
              <a:rPr sz="1900" b="0" i="0">
                <a:solidFill>
                  <a:srgbClr val="191919"/>
                </a:solidFill>
                <a:latin typeface="Calibri"/>
              </a:rPr>
              <a:t>Gebru: 50M Street View images; sedans predict Democrat (88%), pickups Republican (82%)</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Repurposed traces measure social processes surveys reach only slowly and at high cost.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42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Repurposing reaches analog sources too</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OCR converts books, newspapers, manuscripts, epitaphs into machine-readable text</a:t>
            </a:r>
          </a:p>
          <a:p>
            <a:pPr algn="l">
              <a:spcAft>
                <a:spcPts val="1000"/>
              </a:spcAft>
            </a:pPr>
            <a:r>
              <a:rPr sz="1900" b="1" i="0">
                <a:solidFill>
                  <a:srgbClr val="00426A"/>
                </a:solidFill>
                <a:latin typeface="Calibri"/>
              </a:rPr>
              <a:t>•  </a:t>
            </a:r>
            <a:r>
              <a:rPr sz="1900" b="0" i="0">
                <a:solidFill>
                  <a:srgbClr val="191919"/>
                </a:solidFill>
                <a:latin typeface="Calibri"/>
              </a:rPr>
              <a:t>China Biographical Database: funerary biographies and poems become structured data</a:t>
            </a:r>
          </a:p>
          <a:p>
            <a:pPr algn="l">
              <a:spcAft>
                <a:spcPts val="1000"/>
              </a:spcAft>
            </a:pPr>
            <a:r>
              <a:rPr sz="1900" b="1" i="0">
                <a:solidFill>
                  <a:srgbClr val="00426A"/>
                </a:solidFill>
                <a:latin typeface="Calibri"/>
              </a:rPr>
              <a:t>•  </a:t>
            </a:r>
            <a:r>
              <a:rPr sz="1900" b="0" i="0">
                <a:solidFill>
                  <a:srgbClr val="191919"/>
                </a:solidFill>
                <a:latin typeface="Calibri"/>
              </a:rPr>
              <a:t>The pipeline: OCR, manual transcription, computational parsing, human review</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Digitization extends what counts as data across the humanities and social sciences.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42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repurposing costs: scale, validity, equity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Scale: millions of entries exceed conventional tools; “data fishing” without theory</a:t>
            </a:r>
          </a:p>
          <a:p>
            <a:pPr algn="l">
              <a:spcAft>
                <a:spcPts val="1000"/>
              </a:spcAft>
            </a:pPr>
            <a:r>
              <a:rPr sz="1900" b="1" i="0">
                <a:solidFill>
                  <a:srgbClr val="00426A"/>
                </a:solidFill>
                <a:latin typeface="Calibri"/>
              </a:rPr>
              <a:t>•  </a:t>
            </a:r>
            <a:r>
              <a:rPr sz="1900" b="0" i="0">
                <a:solidFill>
                  <a:srgbClr val="191919"/>
                </a:solidFill>
                <a:latin typeface="Calibri"/>
              </a:rPr>
              <a:t>Validity: curated online selves; benchmarks that inherit self-report bias</a:t>
            </a:r>
          </a:p>
          <a:p>
            <a:pPr algn="l">
              <a:spcAft>
                <a:spcPts val="1000"/>
              </a:spcAft>
            </a:pPr>
            <a:r>
              <a:rPr sz="1900" b="1" i="0">
                <a:solidFill>
                  <a:srgbClr val="00426A"/>
                </a:solidFill>
                <a:latin typeface="Calibri"/>
              </a:rPr>
              <a:t>•  </a:t>
            </a:r>
            <a:r>
              <a:rPr sz="1900" b="0" i="0">
                <a:solidFill>
                  <a:srgbClr val="191919"/>
                </a:solidFill>
                <a:latin typeface="Calibri"/>
              </a:rPr>
              <a:t>Equity and privacy: unequal access skews samples; reidentification persists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repurposed source imports the biases of its original purpose.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42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Classify a source before you commit to it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901952"/>
        </p:xfrm>
        <a:graphic>
          <a:graphicData uri="http://schemas.openxmlformats.org/drawingml/2006/table">
            <a:tbl>
              <a:tblPr firstRow="1" bandRow="1">
                <a:tableStyleId>{5C22544A-7EE6-4342-B048-85BDC9FD1C3A}</a:tableStyleId>
              </a:tblPr>
              <a:tblGrid>
                <a:gridCol w="2705023"/>
                <a:gridCol w="2705023"/>
                <a:gridCol w="2705023"/>
                <a:gridCol w="2705026"/>
              </a:tblGrid>
              <a:tr h="475488">
                <a:tc>
                  <a:txBody>
                    <a:bodyPr wrap="square"/>
                    <a:lstStyle/>
                    <a:p>
                      <a:r>
                        <a:rPr sz="1600" b="1" i="0">
                          <a:solidFill>
                            <a:srgbClr val="FFFFFF"/>
                          </a:solidFill>
                          <a:latin typeface="Calibri"/>
                        </a:rPr>
                        <a:t>Axis</a:t>
                      </a:r>
                    </a:p>
                  </a:txBody>
                  <a:tcPr>
                    <a:solidFill>
                      <a:srgbClr val="00426A"/>
                    </a:solidFill>
                  </a:tcPr>
                </a:tc>
                <a:tc>
                  <a:txBody>
                    <a:bodyPr wrap="square"/>
                    <a:lstStyle/>
                    <a:p>
                      <a:r>
                        <a:rPr sz="1600" b="1" i="0">
                          <a:solidFill>
                            <a:srgbClr val="FFFFFF"/>
                          </a:solidFill>
                          <a:latin typeface="Calibri"/>
                        </a:rPr>
                        <a:t>Values</a:t>
                      </a:r>
                    </a:p>
                  </a:txBody>
                  <a:tcPr>
                    <a:solidFill>
                      <a:srgbClr val="00426A"/>
                    </a:solidFill>
                  </a:tcPr>
                </a:tc>
                <a:tc>
                  <a:txBody>
                    <a:bodyPr wrap="square"/>
                    <a:lstStyle/>
                    <a:p>
                      <a:r>
                        <a:rPr sz="1600" b="1" i="0">
                          <a:solidFill>
                            <a:srgbClr val="FFFFFF"/>
                          </a:solidFill>
                          <a:latin typeface="Calibri"/>
                        </a:rPr>
                        <a:t>Cost it predicts</a:t>
                      </a:r>
                    </a:p>
                  </a:txBody>
                  <a:tcPr>
                    <a:solidFill>
                      <a:srgbClr val="00426A"/>
                    </a:solidFill>
                  </a:tcPr>
                </a:tc>
                <a:tc>
                  <a:txBody>
                    <a:bodyPr wrap="square"/>
                    <a:lstStyle/>
                    <a:p>
                      <a:r>
                        <a:rPr sz="1600" b="1" i="0">
                          <a:solidFill>
                            <a:srgbClr val="FFFFFF"/>
                          </a:solidFill>
                          <a:latin typeface="Calibri"/>
                        </a:rPr>
                        <a:t>Question to ask</a:t>
                      </a:r>
                    </a:p>
                  </a:txBody>
                  <a:tcPr>
                    <a:solidFill>
                      <a:srgbClr val="00426A"/>
                    </a:solidFill>
                  </a:tcPr>
                </a:tc>
              </a:tr>
              <a:tr h="475488">
                <a:tc>
                  <a:txBody>
                    <a:bodyPr wrap="square"/>
                    <a:lstStyle/>
                    <a:p>
                      <a:r>
                        <a:rPr sz="1500" b="0" i="0">
                          <a:solidFill>
                            <a:srgbClr val="191919"/>
                          </a:solidFill>
                          <a:latin typeface="Calibri"/>
                        </a:rPr>
                        <a:t>Format</a:t>
                      </a:r>
                    </a:p>
                  </a:txBody>
                  <a:tcPr>
                    <a:solidFill>
                      <a:srgbClr val="FFFFFF"/>
                    </a:solidFill>
                  </a:tcPr>
                </a:tc>
                <a:tc>
                  <a:txBody>
                    <a:bodyPr wrap="square"/>
                    <a:lstStyle/>
                    <a:p>
                      <a:r>
                        <a:rPr sz="1500" b="0" i="0">
                          <a:solidFill>
                            <a:srgbClr val="191919"/>
                          </a:solidFill>
                          <a:latin typeface="Calibri"/>
                        </a:rPr>
                        <a:t>non-digital → unstructured → featurized</a:t>
                      </a:r>
                    </a:p>
                  </a:txBody>
                  <a:tcPr>
                    <a:solidFill>
                      <a:srgbClr val="FFFFFF"/>
                    </a:solidFill>
                  </a:tcPr>
                </a:tc>
                <a:tc>
                  <a:txBody>
                    <a:bodyPr wrap="square"/>
                    <a:lstStyle/>
                    <a:p>
                      <a:r>
                        <a:rPr sz="1500" b="0" i="0">
                          <a:solidFill>
                            <a:srgbClr val="191919"/>
                          </a:solidFill>
                          <a:latin typeface="Calibri"/>
                        </a:rPr>
                        <a:t>Conversion labor; whose measurement decisions are baked in</a:t>
                      </a:r>
                    </a:p>
                  </a:txBody>
                  <a:tcPr>
                    <a:solidFill>
                      <a:srgbClr val="FFFFFF"/>
                    </a:solidFill>
                  </a:tcPr>
                </a:tc>
                <a:tc>
                  <a:txBody>
                    <a:bodyPr wrap="square"/>
                    <a:lstStyle/>
                    <a:p>
                      <a:r>
                        <a:rPr sz="1500" b="0" i="0">
                          <a:solidFill>
                            <a:srgbClr val="191919"/>
                          </a:solidFill>
                          <a:latin typeface="Calibri"/>
                        </a:rPr>
                        <a:t>Who turned this into variables, and for what purpose?</a:t>
                      </a:r>
                    </a:p>
                  </a:txBody>
                  <a:tcPr>
                    <a:solidFill>
                      <a:srgbClr val="FFFFFF"/>
                    </a:solidFill>
                  </a:tcPr>
                </a:tc>
              </a:tr>
              <a:tr h="475488">
                <a:tc>
                  <a:txBody>
                    <a:bodyPr wrap="square"/>
                    <a:lstStyle/>
                    <a:p>
                      <a:r>
                        <a:rPr sz="1500" b="0" i="0">
                          <a:solidFill>
                            <a:srgbClr val="191919"/>
                          </a:solidFill>
                          <a:latin typeface="Calibri"/>
                        </a:rPr>
                        <a:t>Security</a:t>
                      </a:r>
                    </a:p>
                  </a:txBody>
                  <a:tcPr>
                    <a:solidFill>
                      <a:srgbClr val="FAF9F7"/>
                    </a:solidFill>
                  </a:tcPr>
                </a:tc>
                <a:tc>
                  <a:txBody>
                    <a:bodyPr wrap="square"/>
                    <a:lstStyle/>
                    <a:p>
                      <a:r>
                        <a:rPr sz="1500" b="0" i="0">
                          <a:solidFill>
                            <a:srgbClr val="191919"/>
                          </a:solidFill>
                          <a:latin typeface="Calibri"/>
                        </a:rPr>
                        <a:t>published → controlled → confidential</a:t>
                      </a:r>
                    </a:p>
                  </a:txBody>
                  <a:tcPr>
                    <a:solidFill>
                      <a:srgbClr val="FAF9F7"/>
                    </a:solidFill>
                  </a:tcPr>
                </a:tc>
                <a:tc>
                  <a:txBody>
                    <a:bodyPr wrap="square"/>
                    <a:lstStyle/>
                    <a:p>
                      <a:r>
                        <a:rPr sz="1500" b="0" i="0">
                          <a:solidFill>
                            <a:srgbClr val="191919"/>
                          </a:solidFill>
                          <a:latin typeface="Calibri"/>
                        </a:rPr>
                        <a:t>Permission: what you may analyze and share</a:t>
                      </a:r>
                    </a:p>
                  </a:txBody>
                  <a:tcPr>
                    <a:solidFill>
                      <a:srgbClr val="FAF9F7"/>
                    </a:solidFill>
                  </a:tcPr>
                </a:tc>
                <a:tc>
                  <a:txBody>
                    <a:bodyPr wrap="square"/>
                    <a:lstStyle/>
                    <a:p>
                      <a:r>
                        <a:rPr sz="1500" b="0" i="0">
                          <a:solidFill>
                            <a:srgbClr val="191919"/>
                          </a:solidFill>
                          <a:latin typeface="Calibri"/>
                        </a:rPr>
                        <a:t>Can I publish enough for someone else to check this?</a:t>
                      </a:r>
                    </a:p>
                  </a:txBody>
                  <a:tcPr>
                    <a:solidFill>
                      <a:srgbClr val="FAF9F7"/>
                    </a:solidFill>
                  </a:tcPr>
                </a:tc>
              </a:tr>
              <a:tr h="475488">
                <a:tc>
                  <a:txBody>
                    <a:bodyPr wrap="square"/>
                    <a:lstStyle/>
                    <a:p>
                      <a:r>
                        <a:rPr sz="1500" b="0" i="0">
                          <a:solidFill>
                            <a:srgbClr val="191919"/>
                          </a:solidFill>
                          <a:latin typeface="Calibri"/>
                        </a:rPr>
                        <a:t>Interface</a:t>
                      </a:r>
                    </a:p>
                  </a:txBody>
                  <a:tcPr>
                    <a:solidFill>
                      <a:srgbClr val="FFFFFF"/>
                    </a:solidFill>
                  </a:tcPr>
                </a:tc>
                <a:tc>
                  <a:txBody>
                    <a:bodyPr wrap="square"/>
                    <a:lstStyle/>
                    <a:p>
                      <a:r>
                        <a:rPr sz="1500" b="0" i="0">
                          <a:solidFill>
                            <a:srgbClr val="191919"/>
                          </a:solidFill>
                          <a:latin typeface="Calibri"/>
                        </a:rPr>
                        <a:t>compiled → API → scraped</a:t>
                      </a:r>
                    </a:p>
                  </a:txBody>
                  <a:tcPr>
                    <a:solidFill>
                      <a:srgbClr val="FFFFFF"/>
                    </a:solidFill>
                  </a:tcPr>
                </a:tc>
                <a:tc>
                  <a:txBody>
                    <a:bodyPr wrap="square"/>
                    <a:lstStyle/>
                    <a:p>
                      <a:r>
                        <a:rPr sz="1500" b="0" i="0">
                          <a:solidFill>
                            <a:srgbClr val="191919"/>
                          </a:solidFill>
                          <a:latin typeface="Calibri"/>
                        </a:rPr>
                        <a:t>Reproducibility: same request, same data later?</a:t>
                      </a:r>
                    </a:p>
                  </a:txBody>
                  <a:tcPr>
                    <a:solidFill>
                      <a:srgbClr val="FFFFFF"/>
                    </a:solidFill>
                  </a:tcPr>
                </a:tc>
                <a:tc>
                  <a:txBody>
                    <a:bodyPr wrap="square"/>
                    <a:lstStyle/>
                    <a:p>
                      <a:r>
                        <a:rPr sz="1500" b="0" i="0">
                          <a:solidFill>
                            <a:srgbClr val="191919"/>
                          </a:solidFill>
                          <a:latin typeface="Calibri"/>
                        </a:rPr>
                        <a:t>If I ran this query next year, would I get this corpus back?</a:t>
                      </a:r>
                    </a:p>
                  </a:txBody>
                  <a:tcPr>
                    <a:solidFill>
                      <a:srgbClr val="FFFFFF"/>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Data-management tools</a:t>
            </a:r>
            <a:r>
              <a:rPr sz="1150" b="0" i="0">
                <a:solidFill>
                  <a:srgbClr val="5F6368"/>
                </a:solidFill>
                <a:latin typeface="Calibri"/>
              </a:rPr>
              <a:t>  ·  cssprimer.org/tools/data</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Three independent axes, three different currencies of cost.</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42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axes vary independently: four worked cases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OpenAlex: featurized, published, API plus bulk — cheap on all three</a:t>
            </a:r>
          </a:p>
          <a:p>
            <a:pPr algn="l">
              <a:spcAft>
                <a:spcPts val="1000"/>
              </a:spcAft>
            </a:pPr>
            <a:r>
              <a:rPr sz="1900" b="1" i="0">
                <a:solidFill>
                  <a:srgbClr val="00426A"/>
                </a:solidFill>
                <a:latin typeface="Calibri"/>
              </a:rPr>
              <a:t>•  </a:t>
            </a:r>
            <a:r>
              <a:rPr sz="1900" b="0" i="0">
                <a:solidFill>
                  <a:srgbClr val="191919"/>
                </a:solidFill>
                <a:latin typeface="Calibri"/>
              </a:rPr>
              <a:t>District administrative records: featurized and compiled, but confidential</a:t>
            </a:r>
          </a:p>
          <a:p>
            <a:pPr algn="l">
              <a:spcAft>
                <a:spcPts val="1000"/>
              </a:spcAft>
            </a:pPr>
            <a:r>
              <a:rPr sz="1900" b="1" i="0">
                <a:solidFill>
                  <a:srgbClr val="00426A"/>
                </a:solidFill>
                <a:latin typeface="Calibri"/>
              </a:rPr>
              <a:t>•  </a:t>
            </a:r>
            <a:r>
              <a:rPr sz="1900" b="0" i="0">
                <a:solidFill>
                  <a:srgbClr val="191919"/>
                </a:solidFill>
                <a:latin typeface="Calibri"/>
              </a:rPr>
              <a:t>Digitized newspaper archive: heavy labor, light permissions</a:t>
            </a:r>
          </a:p>
          <a:p>
            <a:pPr algn="l">
              <a:spcAft>
                <a:spcPts val="1000"/>
              </a:spcAft>
            </a:pPr>
            <a:r>
              <a:rPr sz="1900" b="1" i="0">
                <a:solidFill>
                  <a:srgbClr val="00426A"/>
                </a:solidFill>
                <a:latin typeface="Calibri"/>
              </a:rPr>
              <a:t>•  </a:t>
            </a:r>
            <a:r>
              <a:rPr sz="1900" b="0" i="0">
                <a:solidFill>
                  <a:srgbClr val="191919"/>
                </a:solidFill>
                <a:latin typeface="Calibri"/>
              </a:rPr>
              <a:t>Scraped platform data: unstructured and volatile, terms unresolved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classification tells you where effort will go before you invest weeks.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42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§3.3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Structure: tidy and relational design</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Two principles that impose order — and when to stop imposing it.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42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Two principles impose order on diverse data</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90472"/>
            <a:ext cx="4907127" cy="457200"/>
          </a:xfrm>
          <a:prstGeom prst="rect">
            <a:avLst/>
          </a:prstGeom>
          <a:noFill/>
        </p:spPr>
        <p:txBody>
          <a:bodyPr wrap="square" anchor="t" lIns="0" rIns="0" tIns="0" bIns="0">
            <a:spAutoFit/>
          </a:bodyPr>
          <a:lstStyle/>
          <a:p>
            <a:r>
              <a:rPr sz="1700" b="1" i="0">
                <a:solidFill>
                  <a:srgbClr val="00426A"/>
                </a:solidFill>
                <a:latin typeface="Calibri"/>
              </a:rPr>
              <a:t>Tidy data (Wickham)</a:t>
            </a:r>
          </a:p>
        </p:txBody>
      </p:sp>
      <p:sp>
        <p:nvSpPr>
          <p:cNvPr id="7" name="TextBox 6"/>
          <p:cNvSpPr txBox="1"/>
          <p:nvPr/>
        </p:nvSpPr>
        <p:spPr>
          <a:xfrm>
            <a:off x="731520"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Each variable in its own column</a:t>
            </a:r>
          </a:p>
          <a:p>
            <a:pPr algn="l">
              <a:spcAft>
                <a:spcPts val="700"/>
              </a:spcAft>
            </a:pPr>
            <a:r>
              <a:rPr sz="1500" b="1" i="0">
                <a:solidFill>
                  <a:srgbClr val="00426A"/>
                </a:solidFill>
                <a:latin typeface="Calibri"/>
              </a:rPr>
              <a:t>•  </a:t>
            </a:r>
            <a:r>
              <a:rPr sz="1500" b="0" i="0">
                <a:solidFill>
                  <a:srgbClr val="191919"/>
                </a:solidFill>
                <a:latin typeface="Calibri"/>
              </a:rPr>
              <a:t>Each observation in its own row</a:t>
            </a:r>
          </a:p>
          <a:p>
            <a:pPr algn="l">
              <a:spcAft>
                <a:spcPts val="700"/>
              </a:spcAft>
            </a:pPr>
            <a:r>
              <a:rPr sz="1500" b="1" i="0">
                <a:solidFill>
                  <a:srgbClr val="00426A"/>
                </a:solidFill>
                <a:latin typeface="Calibri"/>
              </a:rPr>
              <a:t>•  </a:t>
            </a:r>
            <a:r>
              <a:rPr sz="1500" b="0" i="0">
                <a:solidFill>
                  <a:srgbClr val="191919"/>
                </a:solidFill>
                <a:latin typeface="Calibri"/>
              </a:rPr>
              <a:t>Each unit of analysis in its own table</a:t>
            </a:r>
          </a:p>
        </p:txBody>
      </p:sp>
      <p:sp>
        <p:nvSpPr>
          <p:cNvPr id="8" name="Rectangle 7"/>
          <p:cNvSpPr/>
          <p:nvPr/>
        </p:nvSpPr>
        <p:spPr>
          <a:xfrm>
            <a:off x="6324447"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53047" y="1490472"/>
            <a:ext cx="4907127" cy="457200"/>
          </a:xfrm>
          <a:prstGeom prst="rect">
            <a:avLst/>
          </a:prstGeom>
          <a:noFill/>
        </p:spPr>
        <p:txBody>
          <a:bodyPr wrap="square" anchor="t" lIns="0" rIns="0" tIns="0" bIns="0">
            <a:spAutoFit/>
          </a:bodyPr>
          <a:lstStyle/>
          <a:p>
            <a:r>
              <a:rPr sz="1700" b="1" i="0">
                <a:solidFill>
                  <a:srgbClr val="00426A"/>
                </a:solidFill>
                <a:latin typeface="Calibri"/>
              </a:rPr>
              <a:t>Relational database</a:t>
            </a:r>
          </a:p>
        </p:txBody>
      </p:sp>
      <p:sp>
        <p:nvSpPr>
          <p:cNvPr id="10" name="TextBox 9"/>
          <p:cNvSpPr txBox="1"/>
          <p:nvPr/>
        </p:nvSpPr>
        <p:spPr>
          <a:xfrm>
            <a:off x="6553047"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Tables linked by primary and foreign keys</a:t>
            </a:r>
          </a:p>
          <a:p>
            <a:pPr algn="l">
              <a:spcAft>
                <a:spcPts val="700"/>
              </a:spcAft>
            </a:pPr>
            <a:r>
              <a:rPr sz="1500" b="1" i="0">
                <a:solidFill>
                  <a:srgbClr val="00426A"/>
                </a:solidFill>
                <a:latin typeface="Calibri"/>
              </a:rPr>
              <a:t>•  </a:t>
            </a:r>
            <a:r>
              <a:rPr sz="1500" b="0" i="0">
                <a:solidFill>
                  <a:srgbClr val="191919"/>
                </a:solidFill>
                <a:latin typeface="Calibri"/>
              </a:rPr>
              <a:t>Less duplication, graceful updates</a:t>
            </a:r>
          </a:p>
          <a:p>
            <a:pPr algn="l">
              <a:spcAft>
                <a:spcPts val="700"/>
              </a:spcAft>
            </a:pPr>
            <a:r>
              <a:rPr sz="1500" b="1" i="0">
                <a:solidFill>
                  <a:srgbClr val="00426A"/>
                </a:solidFill>
                <a:latin typeface="Calibri"/>
              </a:rPr>
              <a:t>•  </a:t>
            </a:r>
            <a:r>
              <a:rPr sz="1500" b="0" i="0">
                <a:solidFill>
                  <a:srgbClr val="191919"/>
                </a:solidFill>
                <a:latin typeface="Calibri"/>
              </a:rPr>
              <a:t>Faster queries, better consistency</a:t>
            </a:r>
          </a:p>
        </p:txBody>
      </p:sp>
      <p:sp>
        <p:nvSpPr>
          <p:cNvPr id="11" name="Rectangle 10"/>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Tidy within each table; relational across tables.</a:t>
            </a:r>
          </a:p>
        </p:txBody>
      </p:sp>
      <p:sp>
        <p:nvSpPr>
          <p:cNvPr id="13" name="TextBox 12"/>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42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untidy table: one wide sheet mixes units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Each new tweet adds columns; the table grows sideways</a:t>
            </a:r>
          </a:p>
          <a:p>
            <a:pPr algn="l">
              <a:spcAft>
                <a:spcPts val="1000"/>
              </a:spcAft>
            </a:pPr>
            <a:r>
              <a:rPr sz="1900" b="1" i="0">
                <a:solidFill>
                  <a:srgbClr val="00426A"/>
                </a:solidFill>
                <a:latin typeface="Calibri"/>
              </a:rPr>
              <a:t>•  </a:t>
            </a:r>
            <a:r>
              <a:rPr sz="1900" b="0" i="0">
                <a:solidFill>
                  <a:srgbClr val="191919"/>
                </a:solidFill>
                <a:latin typeface="Calibri"/>
              </a:rPr>
              <a:t>Gender and age repeat on every tweet — redundancy invites inconsistency</a:t>
            </a:r>
          </a:p>
          <a:p>
            <a:pPr algn="l">
              <a:spcAft>
                <a:spcPts val="1000"/>
              </a:spcAft>
            </a:pPr>
            <a:r>
              <a:rPr sz="1900" b="1" i="0">
                <a:solidFill>
                  <a:srgbClr val="00426A"/>
                </a:solidFill>
                <a:latin typeface="Calibri"/>
              </a:rPr>
              <a:t>•  </a:t>
            </a:r>
            <a:r>
              <a:rPr sz="1900" b="0" i="0">
                <a:solidFill>
                  <a:srgbClr val="191919"/>
                </a:solidFill>
                <a:latin typeface="Calibri"/>
              </a:rPr>
              <a:t>Violates all three tidy principles at once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table that mixes tweets and users answers questions about neither cleanly.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42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tidy fix: Tweets and Users, joined by a key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Tweets table: tweet ID, timestamp, sentiment, text</a:t>
            </a:r>
          </a:p>
          <a:p>
            <a:pPr algn="l">
              <a:spcAft>
                <a:spcPts val="1000"/>
              </a:spcAft>
            </a:pPr>
            <a:r>
              <a:rPr sz="1900" b="1" i="0">
                <a:solidFill>
                  <a:srgbClr val="00426A"/>
                </a:solidFill>
                <a:latin typeface="Calibri"/>
              </a:rPr>
              <a:t>•  </a:t>
            </a:r>
            <a:r>
              <a:rPr sz="1900" b="0" i="0">
                <a:solidFill>
                  <a:srgbClr val="191919"/>
                </a:solidFill>
                <a:latin typeface="Calibri"/>
              </a:rPr>
              <a:t>Users table: demographics stored once per user</a:t>
            </a:r>
          </a:p>
          <a:p>
            <a:pPr algn="l">
              <a:spcAft>
                <a:spcPts val="1000"/>
              </a:spcAft>
            </a:pPr>
            <a:r>
              <a:rPr sz="1900" b="1" i="0">
                <a:solidFill>
                  <a:srgbClr val="00426A"/>
                </a:solidFill>
                <a:latin typeface="Calibri"/>
              </a:rPr>
              <a:t>•  </a:t>
            </a:r>
            <a:r>
              <a:rPr sz="1900" b="0" i="0">
                <a:solidFill>
                  <a:srgbClr val="191919"/>
                </a:solidFill>
                <a:latin typeface="Calibri"/>
              </a:rPr>
              <a:t>Join on User_ID to ask: do older users tweet more positively?</a:t>
            </a:r>
          </a:p>
          <a:p>
            <a:pPr algn="l">
              <a:spcAft>
                <a:spcPts val="1000"/>
              </a:spcAft>
            </a:pPr>
            <a:r>
              <a:rPr sz="1900" b="1" i="0">
                <a:solidFill>
                  <a:srgbClr val="00426A"/>
                </a:solidFill>
                <a:latin typeface="Calibri"/>
              </a:rPr>
              <a:t>•  </a:t>
            </a:r>
            <a:r>
              <a:rPr sz="1900" b="0" i="0">
                <a:solidFill>
                  <a:srgbClr val="191919"/>
                </a:solidFill>
                <a:latin typeface="Calibri"/>
              </a:rPr>
              <a:t>Normalization minimizes redundancy and protects integrity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join replaces repetition; the key preserves the connection.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42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RICF lessons: serve the research, not the engineering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Design general purpose and flexible before questions are fixed</a:t>
            </a:r>
          </a:p>
          <a:p>
            <a:pPr algn="l">
              <a:spcAft>
                <a:spcPts val="1000"/>
              </a:spcAft>
            </a:pPr>
            <a:r>
              <a:rPr sz="1900" b="1" i="0">
                <a:solidFill>
                  <a:srgbClr val="00426A"/>
                </a:solidFill>
                <a:latin typeface="Calibri"/>
              </a:rPr>
              <a:t>•  </a:t>
            </a:r>
            <a:r>
              <a:rPr sz="1900" b="0" i="0">
                <a:solidFill>
                  <a:srgbClr val="191919"/>
                </a:solidFill>
                <a:latin typeface="Calibri"/>
              </a:rPr>
              <a:t>Center the units of analysis most scholars will need</a:t>
            </a:r>
          </a:p>
          <a:p>
            <a:pPr algn="l">
              <a:spcAft>
                <a:spcPts val="1000"/>
              </a:spcAft>
            </a:pPr>
            <a:r>
              <a:rPr sz="1900" b="1" i="0">
                <a:solidFill>
                  <a:srgbClr val="00426A"/>
                </a:solidFill>
                <a:latin typeface="Calibri"/>
              </a:rPr>
              <a:t>•  </a:t>
            </a:r>
            <a:r>
              <a:rPr sz="1900" b="0" i="0">
                <a:solidFill>
                  <a:srgbClr val="191919"/>
                </a:solidFill>
                <a:latin typeface="Calibri"/>
              </a:rPr>
              <a:t>Collaborate across disciplines; a database matters only if used</a:t>
            </a:r>
          </a:p>
          <a:p>
            <a:pPr algn="l">
              <a:spcAft>
                <a:spcPts val="1000"/>
              </a:spcAft>
            </a:pPr>
            <a:r>
              <a:rPr sz="1900" b="1" i="0">
                <a:solidFill>
                  <a:srgbClr val="00426A"/>
                </a:solidFill>
                <a:latin typeface="Calibri"/>
              </a:rPr>
              <a:t>•  </a:t>
            </a:r>
            <a:r>
              <a:rPr sz="1900" b="0" i="0">
                <a:solidFill>
                  <a:srgbClr val="191919"/>
                </a:solidFill>
                <a:latin typeface="Calibri"/>
              </a:rPr>
              <a:t>Open data work deserves academic reward</a:t>
            </a:r>
          </a:p>
          <a:p>
            <a:pPr algn="l">
              <a:spcAft>
                <a:spcPts val="1000"/>
              </a:spcAft>
            </a:pPr>
            <a:r>
              <a:rPr sz="1900" b="1" i="0">
                <a:solidFill>
                  <a:srgbClr val="00426A"/>
                </a:solidFill>
                <a:latin typeface="Calibri"/>
              </a:rPr>
              <a:t>•  </a:t>
            </a:r>
            <a:r>
              <a:rPr sz="1900" b="0" i="0">
                <a:solidFill>
                  <a:srgbClr val="191919"/>
                </a:solidFill>
                <a:latin typeface="Calibri"/>
              </a:rPr>
              <a:t>Data creators see first what data can — and cannot — reveal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Advance social science research, not perfect data engineering.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42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Let AI draft the schema; audit it yourself</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Describe your sources and units in plain language; get candidate tables and keys in seconds</a:t>
            </a:r>
          </a:p>
          <a:p>
            <a:pPr algn="l">
              <a:spcAft>
                <a:spcPts val="1000"/>
              </a:spcAft>
            </a:pPr>
            <a:r>
              <a:rPr sz="1900" b="1" i="0">
                <a:solidFill>
                  <a:srgbClr val="00426A"/>
                </a:solidFill>
                <a:latin typeface="Calibri"/>
              </a:rPr>
              <a:t>•  </a:t>
            </a:r>
            <a:r>
              <a:rPr sz="1900" b="0" i="0">
                <a:solidFill>
                  <a:srgbClr val="191919"/>
                </a:solidFill>
                <a:latin typeface="Calibri"/>
              </a:rPr>
              <a:t>Drafting is where the model's usefulness ends</a:t>
            </a:r>
          </a:p>
          <a:p>
            <a:pPr algn="l">
              <a:spcAft>
                <a:spcPts val="1000"/>
              </a:spcAft>
            </a:pPr>
            <a:r>
              <a:rPr sz="1900" b="1" i="0">
                <a:solidFill>
                  <a:srgbClr val="00426A"/>
                </a:solidFill>
                <a:latin typeface="Calibri"/>
              </a:rPr>
              <a:t>•  </a:t>
            </a:r>
            <a:r>
              <a:rPr sz="1900" b="0" i="0">
                <a:solidFill>
                  <a:srgbClr val="191919"/>
                </a:solidFill>
                <a:latin typeface="Calibri"/>
              </a:rPr>
              <a:t>Audit: defensible units of analysis? keys that identify </a:t>
            </a:r>
            <a:r>
              <a:rPr sz="1900" b="0" i="1">
                <a:solidFill>
                  <a:srgbClr val="191919"/>
                </a:solidFill>
                <a:latin typeface="Calibri"/>
              </a:rPr>
              <a:t>your</a:t>
            </a:r>
            <a:r>
              <a:rPr sz="1900" b="0" i="0">
                <a:solidFill>
                  <a:srgbClr val="191919"/>
                </a:solidFill>
                <a:latin typeface="Calibri"/>
              </a:rPr>
              <a:t> records? design serving </a:t>
            </a:r>
            <a:r>
              <a:rPr sz="1900" b="0" i="1">
                <a:solidFill>
                  <a:srgbClr val="191919"/>
                </a:solidFill>
                <a:latin typeface="Calibri"/>
              </a:rPr>
              <a:t>your</a:t>
            </a:r>
            <a:r>
              <a:rPr sz="1900" b="0" i="0">
                <a:solidFill>
                  <a:srgbClr val="191919"/>
                </a:solidFill>
                <a:latin typeface="Calibri"/>
              </a:rPr>
              <a:t> questions?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Draft-then-audit is the pattern; Chapter 4 practices it on an ERD.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42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§3.4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Workflow standardization</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Research as a repeatable script, not a heroic one-time effort.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42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ad hoc methods break down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data: large, messy, multi-source, continuously updated</a:t>
            </a:r>
          </a:p>
          <a:p>
            <a:pPr algn="l">
              <a:spcAft>
                <a:spcPts val="1000"/>
              </a:spcAft>
            </a:pPr>
            <a:r>
              <a:rPr sz="1900" b="1" i="0">
                <a:solidFill>
                  <a:srgbClr val="00426A"/>
                </a:solidFill>
                <a:latin typeface="Calibri"/>
              </a:rPr>
              <a:t>•  </a:t>
            </a:r>
            <a:r>
              <a:rPr sz="1900" b="0" i="0">
                <a:solidFill>
                  <a:srgbClr val="191919"/>
                </a:solidFill>
                <a:latin typeface="Calibri"/>
              </a:rPr>
              <a:t>The methods: multi-stage pipelines — crawl, clean, merge, model, visualize</a:t>
            </a:r>
          </a:p>
          <a:p>
            <a:pPr algn="l">
              <a:spcAft>
                <a:spcPts val="1000"/>
              </a:spcAft>
            </a:pPr>
            <a:r>
              <a:rPr sz="1900" b="1" i="0">
                <a:solidFill>
                  <a:srgbClr val="00426A"/>
                </a:solidFill>
                <a:latin typeface="Calibri"/>
              </a:rPr>
              <a:t>•  </a:t>
            </a:r>
            <a:r>
              <a:rPr sz="1900" b="0" i="0">
                <a:solidFill>
                  <a:srgbClr val="191919"/>
                </a:solidFill>
                <a:latin typeface="Calibri"/>
              </a:rPr>
              <a:t>One missed step or parameter derails the entire project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workflow is a step-by-step script coordinating the whole procedure (Goble 2009).</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42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Four payoffs of a standardized workflow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1" i="0">
                <a:solidFill>
                  <a:srgbClr val="191919"/>
                </a:solidFill>
                <a:latin typeface="Calibri"/>
              </a:rPr>
              <a:t>Effectiveness</a:t>
            </a:r>
            <a:r>
              <a:rPr sz="1900" b="0" i="0">
                <a:solidFill>
                  <a:srgbClr val="191919"/>
                </a:solidFill>
                <a:latin typeface="Calibri"/>
              </a:rPr>
              <a:t>: automation frees attention for interpretation and theory</a:t>
            </a:r>
          </a:p>
          <a:p>
            <a:pPr algn="l">
              <a:spcAft>
                <a:spcPts val="1000"/>
              </a:spcAft>
            </a:pPr>
            <a:r>
              <a:rPr sz="1900" b="1" i="0">
                <a:solidFill>
                  <a:srgbClr val="00426A"/>
                </a:solidFill>
                <a:latin typeface="Calibri"/>
              </a:rPr>
              <a:t>•  </a:t>
            </a:r>
            <a:r>
              <a:rPr sz="1900" b="1" i="0">
                <a:solidFill>
                  <a:srgbClr val="191919"/>
                </a:solidFill>
                <a:latin typeface="Calibri"/>
              </a:rPr>
              <a:t>Reproducibility</a:t>
            </a:r>
            <a:r>
              <a:rPr sz="1900" b="0" i="0">
                <a:solidFill>
                  <a:srgbClr val="191919"/>
                </a:solidFill>
                <a:latin typeface="Calibri"/>
              </a:rPr>
              <a:t>: every phase documented, retraceable, verifiable</a:t>
            </a:r>
          </a:p>
          <a:p>
            <a:pPr algn="l">
              <a:spcAft>
                <a:spcPts val="1000"/>
              </a:spcAft>
            </a:pPr>
            <a:r>
              <a:rPr sz="1900" b="1" i="0">
                <a:solidFill>
                  <a:srgbClr val="00426A"/>
                </a:solidFill>
                <a:latin typeface="Calibri"/>
              </a:rPr>
              <a:t>•  </a:t>
            </a:r>
            <a:r>
              <a:rPr sz="1900" b="1" i="0">
                <a:solidFill>
                  <a:srgbClr val="191919"/>
                </a:solidFill>
                <a:latin typeface="Calibri"/>
              </a:rPr>
              <a:t>Reusability</a:t>
            </a:r>
            <a:r>
              <a:rPr sz="1900" b="0" i="0">
                <a:solidFill>
                  <a:srgbClr val="191919"/>
                </a:solidFill>
                <a:latin typeface="Calibri"/>
              </a:rPr>
              <a:t>: scripts and intermediates transfer to new projects</a:t>
            </a:r>
          </a:p>
          <a:p>
            <a:pPr algn="l">
              <a:spcAft>
                <a:spcPts val="1000"/>
              </a:spcAft>
            </a:pPr>
            <a:r>
              <a:rPr sz="1900" b="1" i="0">
                <a:solidFill>
                  <a:srgbClr val="00426A"/>
                </a:solidFill>
                <a:latin typeface="Calibri"/>
              </a:rPr>
              <a:t>•  </a:t>
            </a:r>
            <a:r>
              <a:rPr sz="1900" b="1" i="0">
                <a:solidFill>
                  <a:srgbClr val="191919"/>
                </a:solidFill>
                <a:latin typeface="Calibri"/>
              </a:rPr>
              <a:t>Traceability</a:t>
            </a:r>
            <a:r>
              <a:rPr sz="1900" b="0" i="0">
                <a:solidFill>
                  <a:srgbClr val="191919"/>
                </a:solidFill>
                <a:latin typeface="Calibri"/>
              </a:rPr>
              <a:t>: the provenance of every figure can be pinpointed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Standardization is not overhead; it keeps a growing project correct.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42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§3.5</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Cheap data, costly validation</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3S covers origin, organization, and process. None of it guarantees correctness.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42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Acquiring data has never been easier. Ensuring its accuracy and credibility remains a costly, labor-intensive process.</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42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“universe” of observations is not safety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All posts on a platform: which universe, representing which population?</a:t>
            </a:r>
          </a:p>
          <a:p>
            <a:pPr algn="l">
              <a:spcAft>
                <a:spcPts val="1000"/>
              </a:spcAft>
            </a:pPr>
            <a:r>
              <a:rPr sz="1900" b="1" i="0">
                <a:solidFill>
                  <a:srgbClr val="00426A"/>
                </a:solidFill>
                <a:latin typeface="Calibri"/>
              </a:rPr>
              <a:t>•  </a:t>
            </a:r>
            <a:r>
              <a:rPr sz="1900" b="0" i="0">
                <a:solidFill>
                  <a:srgbClr val="191919"/>
                </a:solidFill>
                <a:latin typeface="Calibri"/>
              </a:rPr>
              <a:t>Selection mechanisms decide who appears in the data at all</a:t>
            </a:r>
          </a:p>
          <a:p>
            <a:pPr algn="l">
              <a:spcAft>
                <a:spcPts val="1000"/>
              </a:spcAft>
            </a:pPr>
            <a:r>
              <a:rPr sz="1900" b="1" i="0">
                <a:solidFill>
                  <a:srgbClr val="00426A"/>
                </a:solidFill>
                <a:latin typeface="Calibri"/>
              </a:rPr>
              <a:t>•  </a:t>
            </a:r>
            <a:r>
              <a:rPr sz="1900" b="0" i="0">
                <a:solidFill>
                  <a:srgbClr val="191919"/>
                </a:solidFill>
                <a:latin typeface="Calibri"/>
              </a:rPr>
              <a:t>Uncertainty includes coverage error, selection bias, measurement error — not just sampling error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Complete data on the wrong universe still answers the wrong question.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42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Gold mining: sift for value, not for purity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Discard sand when extraction costs exceed the gold's worth</a:t>
            </a:r>
          </a:p>
          <a:p>
            <a:pPr algn="l">
              <a:spcAft>
                <a:spcPts val="1000"/>
              </a:spcAft>
            </a:pPr>
            <a:r>
              <a:rPr sz="1900" b="1" i="0">
                <a:solidFill>
                  <a:srgbClr val="00426A"/>
                </a:solidFill>
                <a:latin typeface="Calibri"/>
              </a:rPr>
              <a:t>•  </a:t>
            </a:r>
            <a:r>
              <a:rPr sz="1900" b="0" i="0">
                <a:solidFill>
                  <a:srgbClr val="191919"/>
                </a:solidFill>
                <a:latin typeface="Calibri"/>
              </a:rPr>
              <a:t>Kept nuggets are not pure; they pass a quality threshold</a:t>
            </a:r>
          </a:p>
          <a:p>
            <a:pPr algn="l">
              <a:spcAft>
                <a:spcPts val="1000"/>
              </a:spcAft>
            </a:pPr>
            <a:r>
              <a:rPr sz="1900" b="1" i="0">
                <a:solidFill>
                  <a:srgbClr val="00426A"/>
                </a:solidFill>
                <a:latin typeface="Calibri"/>
              </a:rPr>
              <a:t>•  </a:t>
            </a:r>
            <a:r>
              <a:rPr sz="1900" b="0" i="0">
                <a:solidFill>
                  <a:srgbClr val="191919"/>
                </a:solidFill>
                <a:latin typeface="Calibri"/>
              </a:rPr>
              <a:t>Even “sand” records convert to “gold” through standardization, correction, imputation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Data need not be flawless, only good enough for robust findings.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42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Validate a random sample to estimate error rates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First learn the data's history — its process nature</a:t>
            </a:r>
          </a:p>
          <a:p>
            <a:pPr algn="l">
              <a:spcAft>
                <a:spcPts val="1000"/>
              </a:spcAft>
            </a:pPr>
            <a:r>
              <a:rPr sz="1900" b="1" i="0">
                <a:solidFill>
                  <a:srgbClr val="00426A"/>
                </a:solidFill>
                <a:latin typeface="Calibri"/>
              </a:rPr>
              <a:t>•  </a:t>
            </a:r>
            <a:r>
              <a:rPr sz="1900" b="0" i="0">
                <a:solidFill>
                  <a:srgbClr val="191919"/>
                </a:solidFill>
                <a:latin typeface="Calibri"/>
              </a:rPr>
              <a:t>A standard proportion formula sizes the check: N = 10,000 → about 370 records</a:t>
            </a:r>
          </a:p>
          <a:p>
            <a:pPr algn="l">
              <a:spcAft>
                <a:spcPts val="1000"/>
              </a:spcAft>
            </a:pPr>
            <a:r>
              <a:rPr sz="1900" b="1" i="0">
                <a:solidFill>
                  <a:srgbClr val="00426A"/>
                </a:solidFill>
                <a:latin typeface="Calibri"/>
              </a:rPr>
              <a:t>•  </a:t>
            </a:r>
            <a:r>
              <a:rPr sz="1900" b="0" i="0">
                <a:solidFill>
                  <a:srgbClr val="191919"/>
                </a:solidFill>
                <a:latin typeface="Calibri"/>
              </a:rPr>
              <a:t>Categorize the failures, then correct, remove, or impute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Hand-verify a sample before trusting — or cleaning — the whole.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42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Three recurring problems, three remedies (Ma 2020)</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Incorrect values: logical rules — totals must equal the sum of components</a:t>
            </a:r>
          </a:p>
          <a:p>
            <a:pPr algn="l">
              <a:spcAft>
                <a:spcPts val="1000"/>
              </a:spcAft>
            </a:pPr>
            <a:r>
              <a:rPr sz="1900" b="1" i="0">
                <a:solidFill>
                  <a:srgbClr val="00426A"/>
                </a:solidFill>
                <a:latin typeface="Calibri"/>
              </a:rPr>
              <a:t>•  </a:t>
            </a:r>
            <a:r>
              <a:rPr sz="1900" b="0" i="0">
                <a:solidFill>
                  <a:srgbClr val="191919"/>
                </a:solidFill>
                <a:latin typeface="Calibri"/>
              </a:rPr>
              <a:t>Missing values: categorize plausible reasons; infer from related records where possible</a:t>
            </a:r>
          </a:p>
          <a:p>
            <a:pPr algn="l">
              <a:spcAft>
                <a:spcPts val="1000"/>
              </a:spcAft>
            </a:pPr>
            <a:r>
              <a:rPr sz="1900" b="1" i="0">
                <a:solidFill>
                  <a:srgbClr val="00426A"/>
                </a:solidFill>
                <a:latin typeface="Calibri"/>
              </a:rPr>
              <a:t>•  </a:t>
            </a:r>
            <a:r>
              <a:rPr sz="1900" b="0" i="0">
                <a:solidFill>
                  <a:srgbClr val="191919"/>
                </a:solidFill>
                <a:latin typeface="Calibri"/>
              </a:rPr>
              <a:t>Inconsistent reliability: Chow test for structural breaks; split the analysis if found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Systematic handling strengthens findings; ad hoc fixes hide their own tracks.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42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Or: focus on a cleaner, representative subset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344 policy journals varied widely in record and journal quality (Ma 2025)</a:t>
            </a:r>
          </a:p>
          <a:p>
            <a:pPr algn="l">
              <a:spcAft>
                <a:spcPts val="1000"/>
              </a:spcAft>
            </a:pPr>
            <a:r>
              <a:rPr sz="1900" b="1" i="0">
                <a:solidFill>
                  <a:srgbClr val="00426A"/>
                </a:solidFill>
                <a:latin typeface="Calibri"/>
              </a:rPr>
              <a:t>•  </a:t>
            </a:r>
            <a:r>
              <a:rPr sz="1900" b="0" i="0">
                <a:solidFill>
                  <a:srgbClr val="191919"/>
                </a:solidFill>
                <a:latin typeface="Calibri"/>
              </a:rPr>
              <a:t>Top 30 journals: over 70% of policy citations, two-thirds of scholarly citations</a:t>
            </a:r>
          </a:p>
          <a:p>
            <a:pPr algn="l">
              <a:spcAft>
                <a:spcPts val="1000"/>
              </a:spcAft>
            </a:pPr>
            <a:r>
              <a:rPr sz="1900" b="1" i="0">
                <a:solidFill>
                  <a:srgbClr val="00426A"/>
                </a:solidFill>
                <a:latin typeface="Calibri"/>
              </a:rPr>
              <a:t>•  </a:t>
            </a:r>
            <a:r>
              <a:rPr sz="1900" b="0" i="0">
                <a:solidFill>
                  <a:srgbClr val="191919"/>
                </a:solidFill>
                <a:latin typeface="Calibri"/>
              </a:rPr>
              <a:t>Inclusion criteria dropped records that made key variables incomputable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Target a promising patch of ground rather than panning every inch of sand.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42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Robustness tests: where bias can enter (Ma 2025)</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901952"/>
        </p:xfrm>
        <a:graphic>
          <a:graphicData uri="http://schemas.openxmlformats.org/drawingml/2006/table">
            <a:tbl>
              <a:tblPr firstRow="1" bandRow="1">
                <a:tableStyleId>{5C22544A-7EE6-4342-B048-85BDC9FD1C3A}</a:tableStyleId>
              </a:tblPr>
              <a:tblGrid>
                <a:gridCol w="5410047"/>
                <a:gridCol w="5410048"/>
              </a:tblGrid>
              <a:tr h="475488">
                <a:tc>
                  <a:txBody>
                    <a:bodyPr wrap="square"/>
                    <a:lstStyle/>
                    <a:p>
                      <a:r>
                        <a:rPr sz="1600" b="1" i="0">
                          <a:solidFill>
                            <a:srgbClr val="FFFFFF"/>
                          </a:solidFill>
                          <a:latin typeface="Calibri"/>
                        </a:rPr>
                        <a:t>Research stage</a:t>
                      </a:r>
                    </a:p>
                  </a:txBody>
                  <a:tcPr>
                    <a:solidFill>
                      <a:srgbClr val="00426A"/>
                    </a:solidFill>
                  </a:tcPr>
                </a:tc>
                <a:tc>
                  <a:txBody>
                    <a:bodyPr wrap="square"/>
                    <a:lstStyle/>
                    <a:p>
                      <a:r>
                        <a:rPr sz="1600" b="1" i="0">
                          <a:solidFill>
                            <a:srgbClr val="FFFFFF"/>
                          </a:solidFill>
                          <a:latin typeface="Calibri"/>
                        </a:rPr>
                        <a:t>Possible causes of bias</a:t>
                      </a:r>
                    </a:p>
                  </a:txBody>
                  <a:tcPr>
                    <a:solidFill>
                      <a:srgbClr val="00426A"/>
                    </a:solidFill>
                  </a:tcPr>
                </a:tc>
              </a:tr>
              <a:tr h="475488">
                <a:tc>
                  <a:txBody>
                    <a:bodyPr wrap="square"/>
                    <a:lstStyle/>
                    <a:p>
                      <a:r>
                        <a:rPr sz="1500" b="0" i="0">
                          <a:solidFill>
                            <a:srgbClr val="191919"/>
                          </a:solidFill>
                          <a:latin typeface="Calibri"/>
                        </a:rPr>
                        <a:t>Data quality</a:t>
                      </a:r>
                    </a:p>
                  </a:txBody>
                  <a:tcPr>
                    <a:solidFill>
                      <a:srgbClr val="FFFFFF"/>
                    </a:solidFill>
                  </a:tcPr>
                </a:tc>
                <a:tc>
                  <a:txBody>
                    <a:bodyPr wrap="square"/>
                    <a:lstStyle/>
                    <a:p>
                      <a:r>
                        <a:rPr sz="1500" b="0" i="0">
                          <a:solidFill>
                            <a:srgbClr val="191919"/>
                          </a:solidFill>
                          <a:latin typeface="Calibri"/>
                        </a:rPr>
                        <a:t>(1) Missing data by year; (2) Missing institutional affiliation data</a:t>
                      </a:r>
                    </a:p>
                  </a:txBody>
                  <a:tcPr>
                    <a:solidFill>
                      <a:srgbClr val="FFFFFF"/>
                    </a:solidFill>
                  </a:tcPr>
                </a:tc>
              </a:tr>
              <a:tr h="475488">
                <a:tc>
                  <a:txBody>
                    <a:bodyPr wrap="square"/>
                    <a:lstStyle/>
                    <a:p>
                      <a:r>
                        <a:rPr sz="1500" b="0" i="0">
                          <a:solidFill>
                            <a:srgbClr val="191919"/>
                          </a:solidFill>
                          <a:latin typeface="Calibri"/>
                        </a:rPr>
                        <a:t>Research design</a:t>
                      </a:r>
                    </a:p>
                  </a:txBody>
                  <a:tcPr>
                    <a:solidFill>
                      <a:srgbClr val="FAF9F7"/>
                    </a:solidFill>
                  </a:tcPr>
                </a:tc>
                <a:tc>
                  <a:txBody>
                    <a:bodyPr wrap="square"/>
                    <a:lstStyle/>
                    <a:p>
                      <a:r>
                        <a:rPr sz="1500" b="0" i="0">
                          <a:solidFill>
                            <a:srgbClr val="191919"/>
                          </a:solidFill>
                          <a:latin typeface="Calibri"/>
                        </a:rPr>
                        <a:t>(3) Heterogeneity of team composition; (4) Heterogeneity of policy citations</a:t>
                      </a:r>
                    </a:p>
                  </a:txBody>
                  <a:tcPr>
                    <a:solidFill>
                      <a:srgbClr val="FAF9F7"/>
                    </a:solidFill>
                  </a:tcPr>
                </a:tc>
              </a:tr>
              <a:tr h="475488">
                <a:tc>
                  <a:txBody>
                    <a:bodyPr wrap="square"/>
                    <a:lstStyle/>
                    <a:p>
                      <a:r>
                        <a:rPr sz="1500" b="0" i="0">
                          <a:solidFill>
                            <a:srgbClr val="191919"/>
                          </a:solidFill>
                          <a:latin typeface="Calibri"/>
                        </a:rPr>
                        <a:t>Statistical methods</a:t>
                      </a:r>
                    </a:p>
                  </a:txBody>
                  <a:tcPr>
                    <a:solidFill>
                      <a:srgbClr val="FFFFFF"/>
                    </a:solidFill>
                  </a:tcPr>
                </a:tc>
                <a:tc>
                  <a:txBody>
                    <a:bodyPr wrap="square"/>
                    <a:lstStyle/>
                    <a:p>
                      <a:r>
                        <a:rPr sz="1500" b="0" i="0">
                          <a:solidFill>
                            <a:srgbClr val="191919"/>
                          </a:solidFill>
                          <a:latin typeface="Calibri"/>
                        </a:rPr>
                        <a:t>(5) Model selection; (6) Model specification</a:t>
                      </a:r>
                    </a:p>
                  </a:txBody>
                  <a:tcPr>
                    <a:solidFill>
                      <a:srgbClr val="FFFFFF"/>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Robustness tests do not rescue bad data; they show what a conclusion can bear.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42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LLMs scale the checks humans cannot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Zero-shot: describe the anomaly in the prompt; no examples needed</a:t>
            </a:r>
          </a:p>
          <a:p>
            <a:pPr algn="l">
              <a:spcAft>
                <a:spcPts val="1000"/>
              </a:spcAft>
            </a:pPr>
            <a:r>
              <a:rPr sz="1900" b="1" i="0">
                <a:solidFill>
                  <a:srgbClr val="00426A"/>
                </a:solidFill>
                <a:latin typeface="Calibri"/>
              </a:rPr>
              <a:t>•  </a:t>
            </a:r>
            <a:r>
              <a:rPr sz="1900" b="0" i="0">
                <a:solidFill>
                  <a:srgbClr val="191919"/>
                </a:solidFill>
                <a:latin typeface="Calibri"/>
              </a:rPr>
              <a:t>Few-shot: a handful of annotated cases sharpens precision</a:t>
            </a:r>
          </a:p>
          <a:p>
            <a:pPr algn="l">
              <a:spcAft>
                <a:spcPts val="1000"/>
              </a:spcAft>
            </a:pPr>
            <a:r>
              <a:rPr sz="1900" b="1" i="0">
                <a:solidFill>
                  <a:srgbClr val="00426A"/>
                </a:solidFill>
                <a:latin typeface="Calibri"/>
              </a:rPr>
              <a:t>•  </a:t>
            </a:r>
            <a:r>
              <a:rPr sz="1900" b="0" i="0">
                <a:solidFill>
                  <a:srgbClr val="191919"/>
                </a:solidFill>
                <a:latin typeface="Calibri"/>
              </a:rPr>
              <a:t>Tasks: irregular formatting, error detection and correction, cross-referencing external records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Scalable checking — provided a human stays in the loop.</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42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Human-in-the-loop turns validation into estimation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200 flagged entries → hand-check 20 → 18 confirmed: an estimated error rate</a:t>
            </a:r>
          </a:p>
          <a:p>
            <a:pPr algn="l">
              <a:spcAft>
                <a:spcPts val="1000"/>
              </a:spcAft>
            </a:pPr>
            <a:r>
              <a:rPr sz="1900" b="1" i="0">
                <a:solidFill>
                  <a:srgbClr val="00426A"/>
                </a:solidFill>
                <a:latin typeface="Calibri"/>
              </a:rPr>
              <a:t>•  </a:t>
            </a:r>
            <a:r>
              <a:rPr sz="1900" b="0" i="0">
                <a:solidFill>
                  <a:srgbClr val="191919"/>
                </a:solidFill>
                <a:latin typeface="Calibri"/>
              </a:rPr>
              <a:t>Structured error biases estimates and falsely narrows confidence intervals (Rister et al. 2025)</a:t>
            </a:r>
          </a:p>
          <a:p>
            <a:pPr algn="l">
              <a:spcAft>
                <a:spcPts val="1000"/>
              </a:spcAft>
            </a:pPr>
            <a:r>
              <a:rPr sz="1900" b="1" i="0">
                <a:solidFill>
                  <a:srgbClr val="00426A"/>
                </a:solidFill>
                <a:latin typeface="Calibri"/>
              </a:rPr>
              <a:t>•  </a:t>
            </a:r>
            <a:r>
              <a:rPr sz="1900" b="0" i="0">
                <a:solidFill>
                  <a:srgbClr val="191919"/>
                </a:solidFill>
                <a:latin typeface="Calibri"/>
              </a:rPr>
              <a:t>Protocol: define the check, write a promptbook, audit before scaling, probe structured error, decide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prompt is a research instrument; document it like a codebook.</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42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big data works: precision against random noise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Observed value = signal + random noise + systematic error</a:t>
            </a:r>
          </a:p>
          <a:p>
            <a:pPr algn="l">
              <a:spcAft>
                <a:spcPts val="1000"/>
              </a:spcAft>
            </a:pPr>
            <a:r>
              <a:rPr sz="1900" b="1" i="0">
                <a:solidFill>
                  <a:srgbClr val="00426A"/>
                </a:solidFill>
                <a:latin typeface="Calibri"/>
              </a:rPr>
              <a:t>•  </a:t>
            </a:r>
            <a:r>
              <a:rPr sz="1900" b="0" i="0">
                <a:solidFill>
                  <a:srgbClr val="191919"/>
                </a:solidFill>
                <a:latin typeface="Calibri"/>
              </a:rPr>
              <a:t>SE = s/√N: idiosyncratic errors cancel as N grows</a:t>
            </a:r>
          </a:p>
          <a:p>
            <a:pPr algn="l">
              <a:spcAft>
                <a:spcPts val="1000"/>
              </a:spcAft>
            </a:pPr>
            <a:r>
              <a:rPr sz="1900" b="1" i="0">
                <a:solidFill>
                  <a:srgbClr val="00426A"/>
                </a:solidFill>
                <a:latin typeface="Calibri"/>
              </a:rPr>
              <a:t>•  </a:t>
            </a:r>
            <a:r>
              <a:rPr sz="1900" b="0" i="0">
                <a:solidFill>
                  <a:srgbClr val="191919"/>
                </a:solidFill>
                <a:latin typeface="Calibri"/>
              </a:rPr>
              <a:t>Caveats: dependent observations shrink effective N; precision is not external validity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small standard error means precise — not correct.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42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Confidently wrong: what large N cannot fix</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90472"/>
            <a:ext cx="4907127" cy="457200"/>
          </a:xfrm>
          <a:prstGeom prst="rect">
            <a:avLst/>
          </a:prstGeom>
          <a:noFill/>
        </p:spPr>
        <p:txBody>
          <a:bodyPr wrap="square" anchor="t" lIns="0" rIns="0" tIns="0" bIns="0">
            <a:spAutoFit/>
          </a:bodyPr>
          <a:lstStyle/>
          <a:p>
            <a:r>
              <a:rPr sz="1700" b="1" i="0">
                <a:solidFill>
                  <a:srgbClr val="00426A"/>
                </a:solidFill>
                <a:latin typeface="Calibri"/>
              </a:rPr>
              <a:t>Random noise</a:t>
            </a:r>
          </a:p>
        </p:txBody>
      </p:sp>
      <p:sp>
        <p:nvSpPr>
          <p:cNvPr id="7" name="TextBox 6"/>
          <p:cNvSpPr txBox="1"/>
          <p:nvPr/>
        </p:nvSpPr>
        <p:spPr>
          <a:xfrm>
            <a:off x="731520"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Varies unpredictably across observations</a:t>
            </a:r>
          </a:p>
          <a:p>
            <a:pPr algn="l">
              <a:spcAft>
                <a:spcPts val="700"/>
              </a:spcAft>
            </a:pPr>
            <a:r>
              <a:rPr sz="1500" b="1" i="0">
                <a:solidFill>
                  <a:srgbClr val="00426A"/>
                </a:solidFill>
                <a:latin typeface="Calibri"/>
              </a:rPr>
              <a:t>•  </a:t>
            </a:r>
            <a:r>
              <a:rPr sz="1500" b="0" i="0">
                <a:solidFill>
                  <a:srgbClr val="191919"/>
                </a:solidFill>
                <a:latin typeface="Calibri"/>
              </a:rPr>
              <a:t>Cancels out as N grows</a:t>
            </a:r>
          </a:p>
          <a:p>
            <a:pPr algn="l">
              <a:spcAft>
                <a:spcPts val="700"/>
              </a:spcAft>
            </a:pPr>
            <a:r>
              <a:rPr sz="1500" b="1" i="0">
                <a:solidFill>
                  <a:srgbClr val="00426A"/>
                </a:solidFill>
                <a:latin typeface="Calibri"/>
              </a:rPr>
              <a:t>•  </a:t>
            </a:r>
            <a:r>
              <a:rPr sz="1500" b="0" i="0">
                <a:solidFill>
                  <a:srgbClr val="191919"/>
                </a:solidFill>
                <a:latin typeface="Calibri"/>
              </a:rPr>
              <a:t>Sampling distribution narrows onto the truth</a:t>
            </a:r>
          </a:p>
        </p:txBody>
      </p:sp>
      <p:sp>
        <p:nvSpPr>
          <p:cNvPr id="8" name="Rectangle 7"/>
          <p:cNvSpPr/>
          <p:nvPr/>
        </p:nvSpPr>
        <p:spPr>
          <a:xfrm>
            <a:off x="6324447"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53047" y="1490472"/>
            <a:ext cx="4907127" cy="457200"/>
          </a:xfrm>
          <a:prstGeom prst="rect">
            <a:avLst/>
          </a:prstGeom>
          <a:noFill/>
        </p:spPr>
        <p:txBody>
          <a:bodyPr wrap="square" anchor="t" lIns="0" rIns="0" tIns="0" bIns="0">
            <a:spAutoFit/>
          </a:bodyPr>
          <a:lstStyle/>
          <a:p>
            <a:r>
              <a:rPr sz="1700" b="1" i="0">
                <a:solidFill>
                  <a:srgbClr val="00426A"/>
                </a:solidFill>
                <a:latin typeface="Calibri"/>
              </a:rPr>
              <a:t>Systematic error</a:t>
            </a:r>
          </a:p>
        </p:txBody>
      </p:sp>
      <p:sp>
        <p:nvSpPr>
          <p:cNvPr id="10" name="TextBox 9"/>
          <p:cNvSpPr txBox="1"/>
          <p:nvPr/>
        </p:nvSpPr>
        <p:spPr>
          <a:xfrm>
            <a:off x="6553047"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Correlated with the phenomenon itself</a:t>
            </a:r>
          </a:p>
          <a:p>
            <a:pPr algn="l">
              <a:spcAft>
                <a:spcPts val="700"/>
              </a:spcAft>
            </a:pPr>
            <a:r>
              <a:rPr sz="1500" b="1" i="0">
                <a:solidFill>
                  <a:srgbClr val="00426A"/>
                </a:solidFill>
                <a:latin typeface="Calibri"/>
              </a:rPr>
              <a:t>•  </a:t>
            </a:r>
            <a:r>
              <a:rPr sz="1500" b="0" i="0">
                <a:solidFill>
                  <a:srgbClr val="191919"/>
                </a:solidFill>
                <a:latin typeface="Calibri"/>
              </a:rPr>
              <a:t>More biased observations repeat the same error</a:t>
            </a:r>
          </a:p>
          <a:p>
            <a:pPr algn="l">
              <a:spcAft>
                <a:spcPts val="700"/>
              </a:spcAft>
            </a:pPr>
            <a:r>
              <a:rPr sz="1500" b="1" i="0">
                <a:solidFill>
                  <a:srgbClr val="00426A"/>
                </a:solidFill>
                <a:latin typeface="Calibri"/>
              </a:rPr>
              <a:t>•  </a:t>
            </a:r>
            <a:r>
              <a:rPr sz="1500" b="0" i="0">
                <a:solidFill>
                  <a:srgbClr val="191919"/>
                </a:solidFill>
                <a:latin typeface="Calibri"/>
              </a:rPr>
              <a:t>Distribution narrows onto the wrong value — displaced by bias b</a:t>
            </a:r>
          </a:p>
        </p:txBody>
      </p:sp>
      <p:sp>
        <p:nvSpPr>
          <p:cNvPr id="11" name="Rectangle 10"/>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Huge N makes tiny biases look highly significant; read effect sizes, not p-values.</a:t>
            </a:r>
          </a:p>
        </p:txBody>
      </p:sp>
      <p:sp>
        <p:nvSpPr>
          <p:cNvPr id="13" name="TextBox 12"/>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42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Use scale to diagnose and correct bias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§3.5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Granular subgroup checks against external benchmarks like the census</a:t>
            </a:r>
          </a:p>
          <a:p>
            <a:pPr algn="l">
              <a:spcAft>
                <a:spcPts val="1000"/>
              </a:spcAft>
            </a:pPr>
            <a:r>
              <a:rPr sz="1900" b="1" i="0">
                <a:solidFill>
                  <a:srgbClr val="00426A"/>
                </a:solidFill>
                <a:latin typeface="Calibri"/>
              </a:rPr>
              <a:t>•  </a:t>
            </a:r>
            <a:r>
              <a:rPr sz="1900" b="0" i="0">
                <a:solidFill>
                  <a:srgbClr val="191919"/>
                </a:solidFill>
                <a:latin typeface="Calibri"/>
              </a:rPr>
              <a:t>Reweight toward the target population: post-stratification</a:t>
            </a:r>
          </a:p>
          <a:p>
            <a:pPr algn="l">
              <a:spcAft>
                <a:spcPts val="1000"/>
              </a:spcAft>
            </a:pPr>
            <a:r>
              <a:rPr sz="1900" b="1" i="0">
                <a:solidFill>
                  <a:srgbClr val="00426A"/>
                </a:solidFill>
                <a:latin typeface="Calibri"/>
              </a:rPr>
              <a:t>•  </a:t>
            </a:r>
            <a:r>
              <a:rPr sz="1900" b="0" i="0">
                <a:solidFill>
                  <a:srgbClr val="191919"/>
                </a:solidFill>
                <a:latin typeface="Calibri"/>
              </a:rPr>
              <a:t>Panel data: within-unit changes difference out stable bias</a:t>
            </a:r>
          </a:p>
          <a:p>
            <a:pPr algn="l">
              <a:spcAft>
                <a:spcPts val="1000"/>
              </a:spcAft>
            </a:pPr>
            <a:r>
              <a:rPr sz="1900" b="1" i="0">
                <a:solidFill>
                  <a:srgbClr val="00426A"/>
                </a:solidFill>
                <a:latin typeface="Calibri"/>
              </a:rPr>
              <a:t>•  </a:t>
            </a:r>
            <a:r>
              <a:rPr sz="1900" b="0" i="0">
                <a:solidFill>
                  <a:srgbClr val="191919"/>
                </a:solidFill>
                <a:latin typeface="Calibri"/>
              </a:rPr>
              <a:t>Drifting bias survives differencing — stress-test the data-generating process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Big data's best use is not shrinking standard errors but interrogating how the data were made.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42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Practice: audit two studies with the 3S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Practice</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Pick two empirical studies that interest you</a:t>
            </a:r>
          </a:p>
          <a:p>
            <a:pPr algn="l">
              <a:spcAft>
                <a:spcPts val="800"/>
              </a:spcAft>
            </a:pPr>
            <a:r>
              <a:rPr sz="1600" b="1" i="0">
                <a:solidFill>
                  <a:srgbClr val="00426A"/>
                </a:solidFill>
                <a:latin typeface="Calibri"/>
              </a:rPr>
              <a:t>•  </a:t>
            </a:r>
            <a:r>
              <a:rPr sz="1600" b="0" i="0">
                <a:solidFill>
                  <a:srgbClr val="191919"/>
                </a:solidFill>
                <a:latin typeface="Calibri"/>
              </a:rPr>
              <a:t>Source: where did the data come from, and how were they acquired?</a:t>
            </a:r>
          </a:p>
          <a:p>
            <a:pPr algn="l">
              <a:spcAft>
                <a:spcPts val="800"/>
              </a:spcAft>
            </a:pPr>
            <a:r>
              <a:rPr sz="1600" b="1" i="0">
                <a:solidFill>
                  <a:srgbClr val="00426A"/>
                </a:solidFill>
                <a:latin typeface="Calibri"/>
              </a:rPr>
              <a:t>•  </a:t>
            </a:r>
            <a:r>
              <a:rPr sz="1600" b="0" i="0">
                <a:solidFill>
                  <a:srgbClr val="191919"/>
                </a:solidFill>
                <a:latin typeface="Calibri"/>
              </a:rPr>
              <a:t>Structure: how were the data organized — and was that structure defended?</a:t>
            </a:r>
          </a:p>
          <a:p>
            <a:pPr algn="l">
              <a:spcAft>
                <a:spcPts val="800"/>
              </a:spcAft>
            </a:pPr>
            <a:r>
              <a:rPr sz="1600" b="1" i="0">
                <a:solidFill>
                  <a:srgbClr val="00426A"/>
                </a:solidFill>
                <a:latin typeface="Calibri"/>
              </a:rPr>
              <a:t>•  </a:t>
            </a:r>
            <a:r>
              <a:rPr sz="1600" b="0" i="0">
                <a:solidFill>
                  <a:srgbClr val="191919"/>
                </a:solidFill>
                <a:latin typeface="Calibri"/>
              </a:rPr>
              <a:t>Standardization: could you retrace the workflow from what is reported?</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00426A"/>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CSS Empirical Studies Database, filtered to data-management practice, at cssprimer.org/ch03</a:t>
            </a:r>
          </a:p>
          <a:p>
            <a:pPr algn="l">
              <a:spcAft>
                <a:spcPts val="500"/>
              </a:spcAft>
            </a:pPr>
            <a:r>
              <a:rPr sz="1300" b="1" i="0">
                <a:solidFill>
                  <a:srgbClr val="00426A"/>
                </a:solidFill>
                <a:latin typeface="Calibri"/>
              </a:rPr>
              <a:t>•  </a:t>
            </a:r>
            <a:r>
              <a:rPr sz="1300" b="0" i="0">
                <a:solidFill>
                  <a:srgbClr val="191919"/>
                </a:solidFill>
                <a:latin typeface="Calibri"/>
              </a:rPr>
              <a:t>Two studies from your own field</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one-page annotated bibliography critiquing each study's data management in terms of source, structure, and standardization.</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Studies filtered to data management</a:t>
            </a:r>
            <a:r>
              <a:rPr sz="1150" b="0" i="0">
                <a:solidFill>
                  <a:srgbClr val="5F6368"/>
                </a:solidFill>
                <a:latin typeface="Calibri"/>
              </a:rPr>
              <a:t>  ·  cssprimer.org/ch03/</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42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Pick a dataset you have used: what assumptions does treating it as a straightforward representation impose? What does a process view make visible?</a:t>
            </a:r>
          </a:p>
          <a:p>
            <a:pPr algn="l">
              <a:spcAft>
                <a:spcPts val="1400"/>
              </a:spcAft>
            </a:pPr>
            <a:r>
              <a:rPr sz="1800" b="1" i="0">
                <a:solidFill>
                  <a:srgbClr val="00426A"/>
                </a:solidFill>
                <a:latin typeface="Calibri"/>
              </a:rPr>
              <a:t>•  </a:t>
            </a:r>
            <a:r>
              <a:rPr sz="1800" b="0" i="0">
                <a:solidFill>
                  <a:srgbClr val="191919"/>
                </a:solidFill>
                <a:latin typeface="Calibri"/>
              </a:rPr>
              <a:t>For that dataset, name its source, structure, and standardization. Where do you expect the largest threats to validity?</a:t>
            </a:r>
          </a:p>
          <a:p>
            <a:pPr algn="l">
              <a:spcAft>
                <a:spcPts val="1400"/>
              </a:spcAft>
            </a:pPr>
            <a:r>
              <a:rPr sz="1800" b="1" i="0">
                <a:solidFill>
                  <a:srgbClr val="00426A"/>
                </a:solidFill>
                <a:latin typeface="Calibri"/>
              </a:rPr>
              <a:t>•  </a:t>
            </a:r>
            <a:r>
              <a:rPr sz="1800" b="0" i="0">
                <a:solidFill>
                  <a:srgbClr val="191919"/>
                </a:solidFill>
                <a:latin typeface="Calibri"/>
              </a:rPr>
              <a:t>Hand your project to a collaborator six months from now: what must be documented for them to reproduce your results?</a:t>
            </a:r>
          </a:p>
          <a:p>
            <a:pPr algn="l">
              <a:spcAft>
                <a:spcPts val="1400"/>
              </a:spcAft>
            </a:pPr>
            <a:r>
              <a:rPr sz="1800" b="1" i="0">
                <a:solidFill>
                  <a:srgbClr val="00426A"/>
                </a:solidFill>
                <a:latin typeface="Calibri"/>
              </a:rPr>
              <a:t>•  </a:t>
            </a:r>
            <a:r>
              <a:rPr sz="1800" b="0" i="0">
                <a:solidFill>
                  <a:srgbClr val="191919"/>
                </a:solidFill>
                <a:latin typeface="Calibri"/>
              </a:rPr>
              <a:t>You suspect systematic error: how would you combine sampling checks, a cleaner subset, and robustness tests to diagnose it?</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39 / 42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3</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00426A"/>
                </a:solidFill>
                <a:latin typeface="Calibri"/>
              </a:rPr>
              <a:t>Representational view</a:t>
            </a:r>
            <a:r>
              <a:rPr sz="1450" b="0" i="0">
                <a:solidFill>
                  <a:srgbClr val="5F6368"/>
                </a:solidFill>
                <a:latin typeface="Calibri"/>
              </a:rPr>
              <a:t>:  </a:t>
            </a:r>
            <a:r>
              <a:rPr sz="1350" b="0" i="0">
                <a:solidFill>
                  <a:srgbClr val="191919"/>
                </a:solidFill>
                <a:latin typeface="Calibri"/>
              </a:rPr>
              <a:t>Data as a snapshot or mirror of the real world, emphasizing direct measurement</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00426A"/>
                </a:solidFill>
                <a:latin typeface="Calibri"/>
              </a:rPr>
              <a:t>Relational view</a:t>
            </a:r>
            <a:r>
              <a:rPr sz="1450" b="0" i="0">
                <a:solidFill>
                  <a:srgbClr val="5F6368"/>
                </a:solidFill>
                <a:latin typeface="Calibri"/>
              </a:rPr>
              <a:t>:  </a:t>
            </a:r>
            <a:r>
              <a:rPr sz="1350" b="0" i="0">
                <a:solidFill>
                  <a:srgbClr val="191919"/>
                </a:solidFill>
                <a:latin typeface="Calibri"/>
              </a:rPr>
              <a:t>Data as interconnected points, shaped by and shaping their context</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00426A"/>
                </a:solidFill>
                <a:latin typeface="Calibri"/>
              </a:rPr>
              <a:t>Process view</a:t>
            </a:r>
            <a:r>
              <a:rPr sz="1450" b="0" i="0">
                <a:solidFill>
                  <a:srgbClr val="5F6368"/>
                </a:solidFill>
                <a:latin typeface="Calibri"/>
              </a:rPr>
              <a:t>:  </a:t>
            </a:r>
            <a:r>
              <a:rPr sz="1350" b="0" i="0">
                <a:solidFill>
                  <a:srgbClr val="191919"/>
                </a:solidFill>
                <a:latin typeface="Calibri"/>
              </a:rPr>
              <a:t>Data as the dynamic product of collection, cleaning, and transformation decisions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00426A"/>
                </a:solidFill>
                <a:latin typeface="Calibri"/>
              </a:rPr>
              <a:t>3S framework</a:t>
            </a:r>
            <a:r>
              <a:rPr sz="1450" b="0" i="0">
                <a:solidFill>
                  <a:srgbClr val="5F6368"/>
                </a:solidFill>
                <a:latin typeface="Calibri"/>
              </a:rPr>
              <a:t>:  </a:t>
            </a:r>
            <a:r>
              <a:rPr sz="1350" b="0" i="0">
                <a:solidFill>
                  <a:srgbClr val="191919"/>
                </a:solidFill>
                <a:latin typeface="Calibri"/>
              </a:rPr>
              <a:t>Evaluate any dataset by its source, structure, and workflow standardization</a:t>
            </a:r>
          </a:p>
        </p:txBody>
      </p:sp>
      <p:sp>
        <p:nvSpPr>
          <p:cNvPr id="8" name="TextBox 7"/>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00426A"/>
                </a:solidFill>
                <a:latin typeface="Calibri"/>
              </a:rPr>
              <a:t>Data repurposing</a:t>
            </a:r>
            <a:r>
              <a:rPr sz="1450" b="0" i="0">
                <a:solidFill>
                  <a:srgbClr val="5F6368"/>
                </a:solidFill>
                <a:latin typeface="Calibri"/>
              </a:rPr>
              <a:t>:  </a:t>
            </a:r>
            <a:r>
              <a:rPr sz="1350" b="0" i="0">
                <a:solidFill>
                  <a:srgbClr val="191919"/>
                </a:solidFill>
                <a:latin typeface="Calibri"/>
              </a:rPr>
              <a:t>Using data collected for one goal to investigate a new research question</a:t>
            </a:r>
          </a:p>
        </p:txBody>
      </p:sp>
      <p:sp>
        <p:nvSpPr>
          <p:cNvPr id="9" name="TextBox 8"/>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00426A"/>
                </a:solidFill>
                <a:latin typeface="Calibri"/>
              </a:rPr>
              <a:t>Tidy data</a:t>
            </a:r>
            <a:r>
              <a:rPr sz="1450" b="0" i="0">
                <a:solidFill>
                  <a:srgbClr val="5F6368"/>
                </a:solidFill>
                <a:latin typeface="Calibri"/>
              </a:rPr>
              <a:t>:  </a:t>
            </a:r>
            <a:r>
              <a:rPr sz="1350" b="0" i="0">
                <a:solidFill>
                  <a:srgbClr val="191919"/>
                </a:solidFill>
                <a:latin typeface="Calibri"/>
              </a:rPr>
              <a:t>Each variable a column, each observation a row, each unit its own table</a:t>
            </a:r>
          </a:p>
        </p:txBody>
      </p:sp>
      <p:sp>
        <p:nvSpPr>
          <p:cNvPr id="10" name="TextBox 9"/>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00426A"/>
                </a:solidFill>
                <a:latin typeface="Calibri"/>
              </a:rPr>
              <a:t>Workflow standardization</a:t>
            </a:r>
            <a:r>
              <a:rPr sz="1450" b="0" i="0">
                <a:solidFill>
                  <a:srgbClr val="5F6368"/>
                </a:solidFill>
                <a:latin typeface="Calibri"/>
              </a:rPr>
              <a:t>:  </a:t>
            </a:r>
            <a:r>
              <a:rPr sz="1350" b="0" i="0">
                <a:solidFill>
                  <a:srgbClr val="191919"/>
                </a:solidFill>
                <a:latin typeface="Calibri"/>
              </a:rPr>
              <a:t>A repeatable task sequence ensuring traceability, reproducibility, reuse</a:t>
            </a:r>
          </a:p>
        </p:txBody>
      </p:sp>
      <p:sp>
        <p:nvSpPr>
          <p:cNvPr id="11" name="TextBox 10"/>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00426A"/>
                </a:solidFill>
                <a:latin typeface="Calibri"/>
              </a:rPr>
              <a:t>Robustness test</a:t>
            </a:r>
            <a:r>
              <a:rPr sz="1450" b="0" i="0">
                <a:solidFill>
                  <a:srgbClr val="5F6368"/>
                </a:solidFill>
                <a:latin typeface="Calibri"/>
              </a:rPr>
              <a:t>:  </a:t>
            </a:r>
            <a:r>
              <a:rPr sz="1350" b="0" i="0">
                <a:solidFill>
                  <a:srgbClr val="191919"/>
                </a:solidFill>
                <a:latin typeface="Calibri"/>
              </a:rPr>
              <a:t>Checking whether findings hold under alternative assumptions, samples, and models</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40 / 42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Studies filtered to data management</a:t>
            </a:r>
            <a:r>
              <a:rPr sz="1700" b="0" i="0">
                <a:solidFill>
                  <a:srgbClr val="5F6368"/>
                </a:solidFill>
                <a:latin typeface="Calibri"/>
              </a:rPr>
              <a:t>   </a:t>
            </a:r>
            <a:r>
              <a:rPr sz="1250" b="0" i="0">
                <a:solidFill>
                  <a:srgbClr val="5F6368"/>
                </a:solidFill>
                <a:latin typeface="Calibri"/>
              </a:rPr>
              <a:t>cssprimer.org/ch03/</a:t>
            </a:r>
          </a:p>
          <a:p>
            <a:pPr>
              <a:spcBef>
                <a:spcPts val="200"/>
              </a:spcBef>
            </a:pPr>
            <a:r>
              <a:rPr sz="1400" b="0" i="0">
                <a:solidFill>
                  <a:srgbClr val="191919"/>
                </a:solidFill>
                <a:latin typeface="Calibri"/>
              </a:rPr>
              <a:t>The Practice assignment's slice of the studies browser, pre-filtered to this stage</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Data-management tools</a:t>
            </a:r>
            <a:r>
              <a:rPr sz="1700" b="0" i="0">
                <a:solidFill>
                  <a:srgbClr val="5F6368"/>
                </a:solidFill>
                <a:latin typeface="Calibri"/>
              </a:rPr>
              <a:t>   </a:t>
            </a:r>
            <a:r>
              <a:rPr sz="1250" b="0" i="0">
                <a:solidFill>
                  <a:srgbClr val="5F6368"/>
                </a:solidFill>
                <a:latin typeface="Calibri"/>
              </a:rPr>
              <a:t>cssprimer.org/tools/data</a:t>
            </a:r>
          </a:p>
          <a:p>
            <a:pPr>
              <a:spcBef>
                <a:spcPts val="200"/>
              </a:spcBef>
            </a:pPr>
            <a:r>
              <a:rPr sz="1400" b="0" i="0">
                <a:solidFill>
                  <a:srgbClr val="191919"/>
                </a:solidFill>
                <a:latin typeface="Calibri"/>
              </a:rPr>
              <a:t>The maintained tool list for gathering, storing, and documenting data</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CSS Empirical Studies Database</a:t>
            </a:r>
            <a:r>
              <a:rPr sz="1700" b="0" i="0">
                <a:solidFill>
                  <a:srgbClr val="5F6368"/>
                </a:solidFill>
                <a:latin typeface="Calibri"/>
              </a:rPr>
              <a:t>   </a:t>
            </a:r>
            <a:r>
              <a:rPr sz="1250" b="0" i="0">
                <a:solidFill>
                  <a:srgbClr val="5F6368"/>
                </a:solidFill>
                <a:latin typeface="Calibri"/>
              </a:rPr>
              <a:t>cssprimer.org/studies/</a:t>
            </a:r>
          </a:p>
          <a:p>
            <a:pPr>
              <a:spcBef>
                <a:spcPts val="200"/>
              </a:spcBef>
            </a:pPr>
            <a:r>
              <a:rPr sz="1400" b="0" i="0">
                <a:solidFill>
                  <a:srgbClr val="191919"/>
                </a:solidFill>
                <a:latin typeface="Calibri"/>
              </a:rPr>
              <a:t>The full database, when students want to look beyond this stage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3 · Data as Relational and Process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41 / 42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4 — build your literature corpus and apply the 3S hands-on</a:t>
            </a:r>
          </a:p>
          <a:p>
            <a:pPr algn="l">
              <a:spcAft>
                <a:spcPts val="1200"/>
              </a:spcAft>
            </a:pPr>
            <a:r>
              <a:rPr sz="1800" b="1" i="0">
                <a:solidFill>
                  <a:srgbClr val="00426A"/>
                </a:solidFill>
                <a:latin typeface="Calibri"/>
              </a:rPr>
              <a:t>•  </a:t>
            </a:r>
            <a:r>
              <a:rPr sz="1800" b="0" i="0">
                <a:solidFill>
                  <a:srgbClr val="191919"/>
                </a:solidFill>
                <a:latin typeface="Calibri"/>
              </a:rPr>
              <a:t>Browse: the chapter hub — studies database, slides, and references at cssprimer.org/ch03</a:t>
            </a:r>
          </a:p>
          <a:p>
            <a:pPr algn="l">
              <a:spcAft>
                <a:spcPts val="1200"/>
              </a:spcAft>
            </a:pPr>
            <a:r>
              <a:rPr sz="1800" b="1" i="0">
                <a:solidFill>
                  <a:srgbClr val="00426A"/>
                </a:solidFill>
                <a:latin typeface="Calibri"/>
              </a:rPr>
              <a:t>•  </a:t>
            </a:r>
            <a:r>
              <a:rPr sz="1800" b="0" i="0">
                <a:solidFill>
                  <a:srgbClr val="191919"/>
                </a:solidFill>
                <a:latin typeface="Calibri"/>
              </a:rPr>
              <a:t>Try: classify one data source from your field on the format, security, and interface axes</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