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deck accompanies Chapter 5, the theory chapter for concept representation, stage two of the four-stage framework. Today's argument in one line: between a theoretical idea and a column of numbers lies a chain of decisions, and every one of them can quietly change what you end up measuring. We will work through worldviews, deductive and inductive measures, featurization, auxiliary instruments, validity, and the marginal-cases problem, and close with what AI can and cannot contribute to concept work.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objectives distill the chapter's arc. The second and third are the technical core: by the end, students should be able to take any published computational measure and reconstruct the chain from raw records through an auxiliary instrument to a feature. The first and last are the framing pair: worldviews open the chapter and the marginal-cases problem closes it, and both are about the same question, namely whose experience a measure can represent.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Re-anchor students in the pipeline before descending into the chapter. Data management, from Chapters 3 and 4, produced organized and documented records; concept representation now decides what those records will be taken to mean. The book prefers this term over the traditional "operationalization" because it covers deductive measurement but also inductive and interpretive ways of linking concepts to data. Chapter 6 makes everything here hands-on with the OpenAlex corpus.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the chapter's stakes with the influence example: three plausible measures of the same concept, three different commitments. Then explain the terminology choice. "Operationalization" is closely associated with postpositivist research; "representation" is more descriptive, less committed to one worldview, and keeps attention on the fact that the measure is never the concept itself. The last line previews the AI section: models can propose and critique, but validity evidence is the researcher's to produce.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Unpack the claim with the chapter's examples. A keyword dictionary wagers that a concept can be fixed in advance and matched against data; a topic model wagers that categories should emerge from the data instead. Deciding whose posts to collect and whose codes to trust settles whose experience the measure can represent at all. These are the postpositivist, constructivist, and transformative positions made in code rather than argued in a seminar. Students will commit to one in every exercise from Chapter 6 onward; the only question is whether they do it deliberately.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Distinguish postpositivism from positivism first: it keeps the striving for objectivity while conceding that absolute objectivity is unreachable. The four emphases come from Creswell. Walk the misinformation example: collect posts, classify content into theoretical categories like emotional valence or source credibility, then model how those measures predict rapid transmission. Theory revision follows test results: if emotional valence explains less variance than hypothesized, you refine the category or propose a different angle. That loop is how a postpositivist theory evolves.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contrast case, typically associated with qualitative research. In the hashtag example, topic modeling only opens the inquiry: the researcher then reads the tweets, notes linguistic nuance and user context, possibly interviews users, and reflects on how personal assumptions shape interpretation. Stress the different standard of revision named in the takeaway: categories that fail to capture the complexity of people's experiences get refined or replaced, regardless of how well they predict. This is a fully legitimate home for computational tools, which surprises students who equate coding with hypothesis testing.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Transformative inquiry emerged because postpositivist and constructivist work did not adequately address power, justice, and social change. Its four philosophical commitments, from Mertens: an ethical focus on social justice, an ontology that asks which realities are privileged, an epistemology of cultural competence and authentic engagement, and a methodology that often mixes methods to address power imbalance. In the social media example, researchers partner with community leaders before collecting anything, and the analysis exists to amplify voices and design action steps. Flag that this worldview returns at the marginal-cases problem.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Pragmatism refuses the choice between the previous three stances. The bullying example shows the division of labor: NLP quantifies prevalence and trends, network analysis reveals the structures that facilitate or inhibit harassment, and interviews capture the lived impact that neither can reach. Solutions are then tailored and evaluated by whether they demonstrably reduce harm. Note the contrast with transformative work: both are impact-oriented, but pragmatism prioritizes solving the problem at hand over a specific ethical agenda. Ragin's seven goals of social inquiry map across all four worldviews.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chapter's central alignment table. Walk it column by column: diurnal mood measured with dictionaries for postpositivist theory testing; topic modeling for constructivist theory building in management research; network analysis of marginalized young women for transformative outreach; a new data source plus machine-learning classification for pragmatic box-office prediction. Emphasize the two "not bound" cells: transformative and pragmatic work select whatever serves the goal. Each worldview also has limitations; knowing yours helps you see what your approach oversimplifies or cannot generalize.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bucket metaphor helps: you carry themes in mind before examining the data, then sort documents into them. Use the transportation-policy example: predefined word sets for positive and negative feedback, applied automatically to tweets. Supervised classifiers generalize the same logic from word lists to learned patterns, as in protest-event detection and coding of political video. This approach fits established hypotheses about content you expect to find, which is exactly its postpositivist alignment from the table.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Correct the misconception explicitly, because many students carry it in. Under a constructivist view, quantitative or qualitative data are representations of the social world from which researchers generate insights inductively. Topic modeling of interview transcripts inside grounded theory, per Baumer and Hannigan, blends automated pattern detection with human interpretation so unanticipated insights are not missed. Networks are the other exemplar, which the next slide shows in a published transformative-flavored study. Letting the data speak reveals themes that predefined categories would have hidden.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Loutfi and colleagues mapped the social ties of young women at high risk of HIV infection in Botswana and found that many relied heavily on family members and preferred face-to-face communication, insights that reshaped outreach strategy. Point out the sparse urban panels versus the denser rural ones. Connect to the broader point from Lubbers and colleagues: for marginalized communities, networks both build resilience and reproduce the inequalities people face, so their structure is worth mapping carefully. A companion example in the chapter is Cassidy and Barnes's money-exchange network of Botswana households.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Like the transformative and pragmatic worldviews, integrative measurement is not bound to a single stance; it selects what the question needs. The typical pattern: a predefined lexicon sorts a large corpus, then topic modeling or clustering catches nuances the initial framework did not anticipate. Bonikowski's term "methodological bricolage" names this weaving-together, and its abductive logic is worth a beat: real projects cycle between imposing categories and discovering them. Chapter 6's triangulation exercise turns this slide into a full workflow.</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short section is the practical payoff of everything so far. The same tool can play different roles: an embedding can serve explanation, interpretation, equity, or intervention. What differs is the justification: transformative work integrates methods to make inequalities visible while centering marginalized perspectives; pragmatic work combines whatever evidence supports a concrete decision. The three-decision sequence turns method choice from taste into design, and it is the template students should apply in the Chapter 6 exercises.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diagram: income, education, and occupation cluster into socioeconomic status; gathering frequency, close friends, and memberships combine into social network; both concepts then explain social mobility. That translation step is what many textbooks call operationalization and this book calls concept representation. Use the political-speech video example: computer vision extracts color histograms and facial landmarks, but the social scientist codes emotion, topic, and intended audience. Each coded category ties to a theoretically relevant construct rather than raw pixels.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terminological collision matters because interdisciplinary teams talk past each other here. A vector of frame-level values is a perfectly good feature for training a model and a poor feature for testing a theory of political emotion. The right-hand column is not a rejection of the left: social scientists still need the automated extraction, but they add a layer of interpretive commitment on top. Validating that layer, showing the coded feature really reflects the construct, is what the validity section later demands.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Many CSS measures are not computed directly from raw records: you first build an intermediate representation that organizes information so a concept can be quantified. Head off the causal-inference confusion immediately; this is not an instrumental variable. The pedagogical value of instruments is explainability: you can show a reader the network or the matrix rather than an opaque algorithmic output. The decisions that matter, what counts as a tie, what counts as a topic, which similarity function, live in the intermediate, which is why they must be documented and validated. Two examples follow.</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First worked example, from the author's own research. Once the coauthorship network is constructed, social closeness is representable as graph distance: b is a first-degree neighbor of i, c a second-degree neighbor reached through b, so b is closer. Connectedness becomes degree: i has four direct ties to b's two. Have students propose alternatives, such as weighting edges by number of joint papers, to feel how instrument design choices change the measure. Relational concepts generally want network instruments; that is the theoretical-utility criterion arriving early.</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Second worked example. Heiberger and colleagues fit a structural topic model to dissertation abstracts; the resulting matrix supports theory-relevant measures of specialization: a Herfindahl-style concentration index over a row measures a dissertation's topical focus, and transformations of the same matrix yield novelty measures based on rare topic combinations. The logic extends from proportions to similarities: the author's cross-language document-topic similarity matrix scores how similar English-language articles are to topics built from Chinese-language articles, a direct instrument for cross-language thematic relevance. Same object, many measures.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Much of CSS measurement is driven by by-products of platforms, devices, and organizations. The advantage is direct measurement of relational concepts like exposure and brokerage that surveys reach only by self-report. Digitized administrative records count too: Paxton and colleagues could study emotional language in ninety thousand nonprofit mission statements only once IRS filings became machine-readable. Then give the warning from Twidale and colleagues: even closely related user communities misinterpret repurposed clinical fields, and seemingly stable variables shift when workflows change. Treat measurement error as part of the data-generating process.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chapter's flagship repurposing example. Imagery designed for navigation becomes an auxiliary instrument for demographic inference: detect vehicles, classify each into a fine-grained make-model-year category, aggregate by geography, and predict census-style outcomes with fine spatial resolution. Ask students to trace the full chain on this slide: raw images, then a vehicle-feature instrument, then demographic measures. Then ask what could go wrong: when were images captured, whose streets are covered, and what do parked cars measure in dense transit cities? The repurposing risks from the previous slide all apply.</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Availability matters only if you can turn records into interpretable measures, so the second distinctive ingredient is analytical capacity: some tools extend familiar statistical logic like regularization and out-of-sample evaluation, others produce genuinely new representations of meaning. Plant the tension now: classifiers and embeddings learn where statistical signal is strong, which means majority phenomena. Protest events in a news archive or equity framing in a mainstream policy corpus receive weak signal. Keep this in reserve; the deck closes the loop two sections from now.</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Kozlowski, Taddy, and Evans's three-step workflow is the canonical example of interpreting directions in embedding space as cultural meaning. Words appearing in similar contexts end up close together; averaging many antonym pairs like rich-poor and prosperous-bankrupt yields a class dimension; projections score individual words; near-right angles between dimensions mean unrelated axes. What this yields is relational meaning, not a keyword count. Dwell on the takeaway numbers: the race dimension correlated so weakly with survey judgments that the authors dropped it, a corpus property, not a method property. Validation is not optional garnish.</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more capacities. Fine-tuning BERT-family models helps precisely when training data are scarce or imbalanced, but readers must know what the model was pretrained on and how stable the measure is across contexts. Generative extraction makes the prompt itself part of the instrument: it encodes coding rules, output format, and ambiguity handling, hence the promptbook analogy. Stuhler's obituary study is the cautionary tale: near-perfect accuracy on formulaic fields, but the model inferred religious affiliation from names despite instructions, plausible but unjustified imputations that create non-random error. Chapter 6 has students build and stress-test their own promptbook.</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point is not that one column is better: they measure different facets of the same concept. For protest, traditional instruments capture offline participation and meaning; the Twitter reconstruction of the indignados protests captures diffusion dynamics and user types like broadcasters and hidden influentials. For consensus, expert reports interpret closure while modularity in citation networks tracks contestation over time. Traditional measures remain the benchmark for validation, the training labels for supervised learning, and the reality check when a pipeline produces surprising patterns.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measures begin with good concepts, and concept formation is a trade-off across these eight criteria. Make them concrete with the chapter's CSS examples: a platform classifier score labeled "toxicity" strains familiarity; a retweet measure called "support" fails resonance until you handle sarcasm and criticism retweets; an "Engagement" score built from likes, replies, and clicks is unparsimonious; combining following, mentioning, and replying into one network strains coherence; and a hate-speech definition that swallows all offensive language destroys field utility. An underspecified concept lets a pipeline measure what is easy rather than what was intended.</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takeaway paraphrases Grimmer and Stewart's dictum for text analysis, and it generalizes. Walk one worked validation: Paxton and colleagues measured affect in nearly ninety thousand nonprofit mission statements with LIWC dictionaries, linked the scores to donations and volunteering, then added experiments and longitudinal analyses as converging evidence. Heiberger validated novelty and consistency measures against long-run career outcomes. Close with the bias point: embeddings encode gender and ethnic stereotypes, which is a measurement target when studying stereotypes and a measurement problem when embeddings feed decisions; either way, diagnose and document it.</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chapter's most original argument, so give it room. Social science foregrounds phenomena that are numerically marginal but theoretically central, whether the goal is explaining contentious politics, documenting inequality, or giving voice. The real example is Zhang and Pan's CASM system: an impressive hundred thousand collective-action events detected in Chinese social media, yet the authors acknowledge relatively few events related to ethnic and religious conflict, exactly what a contentious-politics scholar most wants. Not a design flaw: there were too few training examples for the model to learn those patterns.</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Work the two error types slowly. A protest article labeled non-protest is a case of theoretical interest the pipeline fails to find; a commentary using "march" in another sense, mislabeled as protest, pads the category with cases that do not belong. The net result: a reported 1.5 percent protest rate may simultaneously undercount genuine protests and include impostors. The distortion is invisible in aggregate accuracy, since predicting "majority" every time scores 97 percent on a 97-3 corpus. Add the ethical turn: research built on distorted minority categories risks reinforcing the marginalization it set out to document.</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this land as the section's verdict. The practical translation: report precision and recall for each class, inspect whether false negatives concentrate the cases of central theoretical interest, and check whether false positives are majority-class cases that share surface features but differ conceptually. For transformative research these audits are an explicit ethical commitment; for everyone they are a validity requirement. Chapter 6 provides a worked confusion matrix and an actionable checklist, so students will run this audit on their own pipeline next session.</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legitimate uses, one hard limit. Prompted with a research question and data description, a model offers a fast tour of operationalizations the field has already tried, which is useful and dangerous for the same reason: it reproduces what is common, exactly the tilt the marginal-cases problem warns about, so push it with "whose experience does this indicator miss?" The reversal is often more valuable: hand it your definition, plan, and the eight goodness criteria, and have it argue against you. Each objection has force only after you judge that it bites. A model's approval is not a face-validity check.</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Drawn from the chapter's Reflective Exercises. Run the first two together as a pair exercise on a single concept per student; answers usually reveal that the deductive sketch is easy and the inductive one uncomfortable, which is itself the lesson. For the third, push for specifics: tie definitions, similarity functions, number of topics. For the fourth, steer toward the feasible minimum of face checks plus one stability analysis, and preview that Chapter 6 makes exactly that audit a graded deliverable.</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Quick self-test: cover the glosses and have students reconstruct them from the terms. The three items they must carry into Chapter 6 are the deductive-inductive-integrative distinction, the auxiliary-instrument idea, and the marginal-cases problem, because the exercises operationalize each one directly. The full key-concepts table in the chapter adds word embeddings, transfer learning, and AI-assisted concept development, and maps every concept to the specific Chapter 6 exercise where it is practiced.</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text-data primer is the bridge between this theory chapter and the next exercise chapter: featurization, tokens, and matrices with runnable examples. Students who read it before Chapter 6 move through the coding exercises noticeably faster. The Practice assignment again runs on the pre-filtered studies slice, one annotated bibliography per student.</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practice assignment comes from the chapter: a one-page annotated bibliography of two studies from the database filtered to concept representation, critiqued along worldview alignment, measurement approach, featurization, and validity evidence. Students should also bring their OpenAlex corpus from Chapter 4 to the next session, since every Chapter 6 exercise builds on it. The chapter hub at the link collects the database filter, the studies, and the exercise materials.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ssprimer.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hyperlink" Target="https://cssprimer.org/primers/text-data" TargetMode="External"/><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primers/prompting" TargetMode="External"/><Relationship Id="rId3"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5/" TargetMode="External"/><Relationship Id="rId3" Type="http://schemas.openxmlformats.org/officeDocument/2006/relationships/hyperlink" Target="https://cssprimer.org/primers/text-data" TargetMode="External"/><Relationship Id="rId4" Type="http://schemas.openxmlformats.org/officeDocument/2006/relationships/hyperlink" Target="https://cssprimer.org/studies/" TargetMode="External"/><Relationship Id="rId5" Type="http://schemas.openxmlformats.org/officeDocument/2006/relationships/notesSlide" Target="../notesSlides/notesSlide3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ssprimer_cover_draft.png"/>
          <p:cNvPicPr>
            <a:picLocks noChangeAspect="1"/>
          </p:cNvPicPr>
          <p:nvPr/>
        </p:nvPicPr>
        <p:blipFill>
          <a:blip r:embed="rId2"/>
          <a:stretch>
            <a:fillRect/>
          </a:stretch>
        </p:blipFill>
        <p:spPr>
          <a:xfrm>
            <a:off x="8214055" y="1026413"/>
            <a:ext cx="3291840" cy="4073652"/>
          </a:xfrm>
          <a:prstGeom prst="rect">
            <a:avLst/>
          </a:prstGeom>
        </p:spPr>
      </p:pic>
      <p:sp>
        <p:nvSpPr>
          <p:cNvPr id="4" name="TextBox 3"/>
          <p:cNvSpPr txBox="1"/>
          <p:nvPr/>
        </p:nvSpPr>
        <p:spPr>
          <a:xfrm>
            <a:off x="640080" y="1051560"/>
            <a:ext cx="7498079" cy="4480560"/>
          </a:xfrm>
          <a:prstGeom prst="rect">
            <a:avLst/>
          </a:prstGeom>
          <a:noFill/>
        </p:spPr>
        <p:txBody>
          <a:bodyPr wrap="square" anchor="t" lIns="0" rIns="0" tIns="0" bIns="0">
            <a:spAutoFit/>
          </a:bodyPr>
          <a:lstStyle/>
          <a:p>
            <a:pPr algn="l">
              <a:spcAft>
                <a:spcPts val="200"/>
              </a:spcAft>
            </a:pPr>
            <a:r>
              <a:rPr sz="2500" b="1" i="0">
                <a:solidFill>
                  <a:srgbClr val="00426A"/>
                </a:solidFill>
                <a:latin typeface="Calibri"/>
              </a:rPr>
              <a:t>Computational &amp; AI-Assisted Methods for Social Sciences</a:t>
            </a:r>
          </a:p>
          <a:p>
            <a:pPr>
              <a:spcAft>
                <a:spcPts val="2600"/>
              </a:spcAft>
            </a:pPr>
            <a:r>
              <a:rPr sz="1700" b="0" i="1">
                <a:solidFill>
                  <a:srgbClr val="5F6368"/>
                </a:solidFill>
                <a:latin typeface="Calibri"/>
              </a:rPr>
              <a:t>A Research Design Primer</a:t>
            </a:r>
          </a:p>
          <a:p>
            <a:pPr>
              <a:spcAft>
                <a:spcPts val="600"/>
              </a:spcAft>
            </a:pPr>
            <a:r>
              <a:rPr sz="1600" b="1" i="0">
                <a:solidFill>
                  <a:srgbClr val="990000"/>
                </a:solidFill>
                <a:latin typeface="Calibri"/>
              </a:rPr>
              <a:t>Chapter 5</a:t>
            </a:r>
          </a:p>
          <a:p>
            <a:pPr>
              <a:spcAft>
                <a:spcPts val="3000"/>
              </a:spcAft>
            </a:pPr>
            <a:r>
              <a:rPr sz="3000" b="1" i="0">
                <a:solidFill>
                  <a:srgbClr val="191919"/>
                </a:solidFill>
                <a:latin typeface="Calibri"/>
              </a:rPr>
              <a:t>From Concepts to Measures</a:t>
            </a:r>
          </a:p>
          <a:p>
            <a:pPr>
              <a:spcAft>
                <a:spcPts val="400"/>
              </a:spcAft>
            </a:pPr>
            <a:r>
              <a:rPr sz="1600" b="0" i="0">
                <a:solidFill>
                  <a:srgbClr val="191919"/>
                </a:solidFill>
                <a:latin typeface="Calibri"/>
              </a:rPr>
              <a:t>Ji Ma</a:t>
            </a:r>
          </a:p>
          <a:p>
            <a:r>
              <a:rPr sz="1400">
                <a:solidFill>
                  <a:srgbClr val="1296A8"/>
                </a:solidFill>
                <a:latin typeface="Calibri"/>
                <a:hlinkClick r:id="rId3"/>
              </a:rPr>
              <a:t>cssprimer.org</a:t>
            </a:r>
          </a:p>
        </p:txBody>
      </p:sp>
      <p:sp>
        <p:nvSpPr>
          <p:cNvPr id="5" name="TextBox 4"/>
          <p:cNvSpPr txBox="1"/>
          <p:nvPr/>
        </p:nvSpPr>
        <p:spPr>
          <a:xfrm>
            <a:off x="640080" y="6400800"/>
            <a:ext cx="8229600" cy="365760"/>
          </a:xfrm>
          <a:prstGeom prst="rect">
            <a:avLst/>
          </a:prstGeom>
          <a:noFill/>
        </p:spPr>
        <p:txBody>
          <a:bodyPr wrap="square" anchor="ctr" lIns="0" rIns="0" tIns="0" bIns="0">
            <a:spAutoFit/>
          </a:bodyPr>
          <a:lstStyle/>
          <a:p>
            <a:r>
              <a:rPr sz="1200" b="0" i="0">
                <a:solidFill>
                  <a:srgbClr val="FFFFFF"/>
                </a:solidFill>
                <a:latin typeface="Calibri"/>
              </a:rPr>
              <a:t>Instructor slides · free to adapt for course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Learning objectives</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457200"/>
          </a:xfrm>
          <a:prstGeom prst="rect">
            <a:avLst/>
          </a:prstGeom>
          <a:noFill/>
        </p:spPr>
        <p:txBody>
          <a:bodyPr wrap="square" anchor="t" lIns="0" rIns="0" tIns="0" bIns="0">
            <a:spAutoFit/>
          </a:bodyPr>
          <a:lstStyle/>
          <a:p>
            <a:r>
              <a:rPr sz="1800" b="0" i="1">
                <a:solidFill>
                  <a:srgbClr val="5F6368"/>
                </a:solidFill>
                <a:latin typeface="Calibri"/>
              </a:rPr>
              <a:t>By the end of this chapter, you can:</a:t>
            </a:r>
          </a:p>
        </p:txBody>
      </p:sp>
      <p:sp>
        <p:nvSpPr>
          <p:cNvPr id="5" name="TextBox 4"/>
          <p:cNvSpPr txBox="1"/>
          <p:nvPr/>
        </p:nvSpPr>
        <p:spPr>
          <a:xfrm>
            <a:off x="685800" y="1901952"/>
            <a:ext cx="10820095" cy="4480560"/>
          </a:xfrm>
          <a:prstGeom prst="rect">
            <a:avLst/>
          </a:prstGeom>
          <a:noFill/>
        </p:spPr>
        <p:txBody>
          <a:bodyPr wrap="square" anchor="t" lIns="0" rIns="0" tIns="0" bIns="0">
            <a:spAutoFit/>
          </a:bodyPr>
          <a:lstStyle/>
          <a:p>
            <a:pPr algn="l">
              <a:spcAft>
                <a:spcPts val="1200"/>
              </a:spcAft>
            </a:pPr>
            <a:r>
              <a:rPr sz="1900" b="1" i="0">
                <a:solidFill>
                  <a:srgbClr val="990000"/>
                </a:solidFill>
                <a:latin typeface="Calibri"/>
              </a:rPr>
              <a:t>•  </a:t>
            </a:r>
            <a:r>
              <a:rPr sz="1900" b="0" i="0">
                <a:solidFill>
                  <a:srgbClr val="191919"/>
                </a:solidFill>
                <a:latin typeface="Calibri"/>
              </a:rPr>
              <a:t>Identify the four research worldviews and how each shapes computational measurement</a:t>
            </a:r>
          </a:p>
          <a:p>
            <a:pPr algn="l">
              <a:spcAft>
                <a:spcPts val="1200"/>
              </a:spcAft>
            </a:pPr>
            <a:r>
              <a:rPr sz="1900" b="1" i="0">
                <a:solidFill>
                  <a:srgbClr val="990000"/>
                </a:solidFill>
                <a:latin typeface="Calibri"/>
              </a:rPr>
              <a:t>•  </a:t>
            </a:r>
            <a:r>
              <a:rPr sz="1900" b="0" i="0">
                <a:solidFill>
                  <a:srgbClr val="191919"/>
                </a:solidFill>
                <a:latin typeface="Calibri"/>
              </a:rPr>
              <a:t>Distinguish deductive, inductive, and integrative approaches to concept representation</a:t>
            </a:r>
          </a:p>
          <a:p>
            <a:pPr algn="l">
              <a:spcAft>
                <a:spcPts val="1200"/>
              </a:spcAft>
            </a:pPr>
            <a:r>
              <a:rPr sz="1900" b="1" i="0">
                <a:solidFill>
                  <a:srgbClr val="990000"/>
                </a:solidFill>
                <a:latin typeface="Calibri"/>
              </a:rPr>
              <a:t>•  </a:t>
            </a:r>
            <a:r>
              <a:rPr sz="1900" b="0" i="0">
                <a:solidFill>
                  <a:srgbClr val="191919"/>
                </a:solidFill>
                <a:latin typeface="Calibri"/>
              </a:rPr>
              <a:t>Explain featurization and auxiliary instruments as bridges from raw data to theory</a:t>
            </a:r>
          </a:p>
          <a:p>
            <a:pPr algn="l">
              <a:spcAft>
                <a:spcPts val="1200"/>
              </a:spcAft>
            </a:pPr>
            <a:r>
              <a:rPr sz="1900" b="1" i="0">
                <a:solidFill>
                  <a:srgbClr val="990000"/>
                </a:solidFill>
                <a:latin typeface="Calibri"/>
              </a:rPr>
              <a:t>•  </a:t>
            </a:r>
            <a:r>
              <a:rPr sz="1900" b="0" i="0">
                <a:solidFill>
                  <a:srgbClr val="191919"/>
                </a:solidFill>
                <a:latin typeface="Calibri"/>
              </a:rPr>
              <a:t>Evaluate computational measures against conceptual-goodness, validity, and reliability criteria</a:t>
            </a:r>
          </a:p>
          <a:p>
            <a:pPr algn="l">
              <a:spcAft>
                <a:spcPts val="1200"/>
              </a:spcAft>
            </a:pPr>
            <a:r>
              <a:rPr sz="1900" b="1" i="0">
                <a:solidFill>
                  <a:srgbClr val="990000"/>
                </a:solidFill>
                <a:latin typeface="Calibri"/>
              </a:rPr>
              <a:t>•  </a:t>
            </a:r>
            <a:r>
              <a:rPr sz="1900" b="0" i="0">
                <a:solidFill>
                  <a:srgbClr val="191919"/>
                </a:solidFill>
                <a:latin typeface="Calibri"/>
              </a:rPr>
              <a:t>Diagnose the marginal-cases problem and its ethical stakes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5 · Concepts to Measures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 / 42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Stage 2: </a:t>
            </a:r>
            <a:r>
              <a:rPr sz="2700" b="1" i="0">
                <a:solidFill>
                  <a:srgbClr val="990000"/>
                </a:solidFill>
                <a:latin typeface="Calibri"/>
              </a:rPr>
              <a:t>concept representation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Chapter 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3230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1. Data management</a:t>
            </a:r>
          </a:p>
        </p:txBody>
      </p:sp>
      <p:sp>
        <p:nvSpPr>
          <p:cNvPr id="6" name="Right Arrow 5"/>
          <p:cNvSpPr/>
          <p:nvPr/>
        </p:nvSpPr>
        <p:spPr>
          <a:xfrm>
            <a:off x="309204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3466947" y="2651760"/>
            <a:ext cx="2423160" cy="1234440"/>
          </a:xfrm>
          <a:prstGeom prst="roundRect">
            <a:avLst/>
          </a:prstGeom>
          <a:solidFill>
            <a:srgbClr val="990000"/>
          </a:solidFill>
          <a:ln w="12700">
            <a:solidFill>
              <a:srgbClr val="99000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FFFFFF"/>
                </a:solidFill>
                <a:latin typeface="Calibri"/>
              </a:rPr>
              <a:t>2. Concept representation</a:t>
            </a:r>
          </a:p>
        </p:txBody>
      </p:sp>
      <p:sp>
        <p:nvSpPr>
          <p:cNvPr id="8" name="Right Arrow 7"/>
          <p:cNvSpPr/>
          <p:nvPr/>
        </p:nvSpPr>
        <p:spPr>
          <a:xfrm>
            <a:off x="592668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30158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3. Data analysis</a:t>
            </a:r>
          </a:p>
        </p:txBody>
      </p:sp>
      <p:sp>
        <p:nvSpPr>
          <p:cNvPr id="10" name="Right Arrow 9"/>
          <p:cNvSpPr/>
          <p:nvPr/>
        </p:nvSpPr>
        <p:spPr>
          <a:xfrm>
            <a:off x="876132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136227" y="2651760"/>
            <a:ext cx="2423160" cy="1234440"/>
          </a:xfrm>
          <a:prstGeom prst="roundRect">
            <a:avLst/>
          </a:prstGeom>
          <a:solidFill>
            <a:srgbClr val="F0EFED"/>
          </a:solidFill>
          <a:ln w="12700">
            <a:solidFill>
              <a:srgbClr val="5F636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5F6368"/>
                </a:solidFill>
                <a:latin typeface="Calibri"/>
              </a:rPr>
              <a:t>4. Scientific communication</a:t>
            </a:r>
          </a:p>
        </p:txBody>
      </p:sp>
      <p:sp>
        <p:nvSpPr>
          <p:cNvPr id="12" name="TextBox 11"/>
          <p:cNvSpPr txBox="1"/>
          <p:nvPr/>
        </p:nvSpPr>
        <p:spPr>
          <a:xfrm>
            <a:off x="868680" y="4343400"/>
            <a:ext cx="10454335" cy="1097280"/>
          </a:xfrm>
          <a:prstGeom prst="rect">
            <a:avLst/>
          </a:prstGeom>
          <a:noFill/>
        </p:spPr>
        <p:txBody>
          <a:bodyPr wrap="square" anchor="t" lIns="0" rIns="0" tIns="0" bIns="0">
            <a:spAutoFit/>
          </a:bodyPr>
          <a:lstStyle/>
          <a:p>
            <a:pPr algn="ctr"/>
            <a:r>
              <a:rPr sz="1500" b="0" i="0">
                <a:solidFill>
                  <a:srgbClr val="5F6368"/>
                </a:solidFill>
                <a:latin typeface="Calibri"/>
              </a:rPr>
              <a:t>Chapters 5 and 6 develop the second stage: turning abstract ideas into variables an analysis can use.</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Every method in this chapter serves one job: linking concepts to data defensibly.</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 / 42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 measure is a chain of decisions, not a translation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Chapter 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 dictionary, a topic model, and a network position can all claim to measure “influence”</a:t>
            </a:r>
          </a:p>
          <a:p>
            <a:pPr algn="l">
              <a:spcAft>
                <a:spcPts val="1000"/>
              </a:spcAft>
            </a:pPr>
            <a:r>
              <a:rPr sz="1900" b="1" i="0">
                <a:solidFill>
                  <a:srgbClr val="00426A"/>
                </a:solidFill>
                <a:latin typeface="Calibri"/>
              </a:rPr>
              <a:t>•  </a:t>
            </a:r>
            <a:r>
              <a:rPr sz="1900" b="0" i="0">
                <a:solidFill>
                  <a:srgbClr val="191919"/>
                </a:solidFill>
                <a:latin typeface="Calibri"/>
              </a:rPr>
              <a:t>Each commits you differently, sees different cases, fails differently</a:t>
            </a:r>
          </a:p>
          <a:p>
            <a:pPr algn="l">
              <a:spcAft>
                <a:spcPts val="1000"/>
              </a:spcAft>
            </a:pPr>
            <a:r>
              <a:rPr sz="1900" b="1" i="0">
                <a:solidFill>
                  <a:srgbClr val="00426A"/>
                </a:solidFill>
                <a:latin typeface="Calibri"/>
              </a:rPr>
              <a:t>•  </a:t>
            </a:r>
            <a:r>
              <a:rPr sz="1900" b="0" i="0">
                <a:solidFill>
                  <a:srgbClr val="191919"/>
                </a:solidFill>
                <a:latin typeface="Calibri"/>
              </a:rPr>
              <a:t>Failures are not evenly distributed; the missed cases are often the ones you most want</a:t>
            </a:r>
          </a:p>
          <a:p>
            <a:pPr algn="l">
              <a:spcAft>
                <a:spcPts val="1000"/>
              </a:spcAft>
            </a:pPr>
            <a:r>
              <a:rPr sz="1900" b="1" i="0">
                <a:solidFill>
                  <a:srgbClr val="00426A"/>
                </a:solidFill>
                <a:latin typeface="Calibri"/>
              </a:rPr>
              <a:t>•  </a:t>
            </a:r>
            <a:r>
              <a:rPr sz="1900" b="0" i="0">
                <a:solidFill>
                  <a:srgbClr val="191919"/>
                </a:solidFill>
                <a:latin typeface="Calibri"/>
              </a:rPr>
              <a:t>“Representation”: measures are partial, theory-informed stand-ins for the concept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AI can draft candidate measures; whether a measure is valid remains your judgment.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 / 42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1097280" y="0"/>
            <a:ext cx="9997135" cy="6547104"/>
          </a:xfrm>
          <a:prstGeom prst="rect">
            <a:avLst/>
          </a:prstGeom>
          <a:noFill/>
        </p:spPr>
        <p:txBody>
          <a:bodyPr wrap="square" anchor="ctr" lIns="0" rIns="0" tIns="0" bIns="0">
            <a:spAutoFit/>
          </a:bodyPr>
          <a:lstStyle/>
          <a:p>
            <a:pPr algn="ctr"/>
            <a:r>
              <a:rPr sz="3200" b="1" i="0">
                <a:solidFill>
                  <a:srgbClr val="00426A"/>
                </a:solidFill>
                <a:latin typeface="Calibri"/>
              </a:rPr>
              <a:t>“In computational research, epistemology is not a preamble to the method; it is embedded in the method.”</a:t>
            </a:r>
          </a:p>
          <a:p>
            <a:pPr algn="ctr">
              <a:spcBef>
                <a:spcPts val="1800"/>
              </a:spcBef>
            </a:pPr>
            <a:r>
              <a:rPr sz="1500" b="0" i="1">
                <a:solidFill>
                  <a:srgbClr val="5F6368"/>
                </a:solidFill>
                <a:latin typeface="Calibri"/>
              </a:rPr>
              <a:t>Chapter 5</a:t>
            </a:r>
          </a:p>
        </p:txBody>
      </p:sp>
      <p:sp>
        <p:nvSpPr>
          <p:cNvPr id="3" name="Rectangle 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5 · Concepts to Measures  ·  cssprimer.org</a:t>
            </a:r>
          </a:p>
        </p:txBody>
      </p:sp>
      <p:sp>
        <p:nvSpPr>
          <p:cNvPr id="5" name="TextBox 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5 / 42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§5.1</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Worldviews and purposes of social research</a:t>
            </a:r>
          </a:p>
        </p:txBody>
      </p:sp>
      <p:sp>
        <p:nvSpPr>
          <p:cNvPr id="4" name="Rectangle 3"/>
          <p:cNvSpPr/>
          <p:nvPr/>
        </p:nvSpPr>
        <p:spPr>
          <a:xfrm>
            <a:off x="722376" y="3977639"/>
            <a:ext cx="1554480" cy="457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Four philosophical orientations, and the research goals each one serves.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5 · Concepts to Measures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6 / 42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Postpositivism: approximating an external reality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Cause-and-effect emphasis; reductionistic focus on a few key variables</a:t>
            </a:r>
          </a:p>
          <a:p>
            <a:pPr algn="l">
              <a:spcAft>
                <a:spcPts val="1000"/>
              </a:spcAft>
            </a:pPr>
            <a:r>
              <a:rPr sz="1900" b="1" i="0">
                <a:solidFill>
                  <a:srgbClr val="00426A"/>
                </a:solidFill>
                <a:latin typeface="Calibri"/>
              </a:rPr>
              <a:t>•  </a:t>
            </a:r>
            <a:r>
              <a:rPr sz="1900" b="0" i="0">
                <a:solidFill>
                  <a:srgbClr val="191919"/>
                </a:solidFill>
                <a:latin typeface="Calibri"/>
              </a:rPr>
              <a:t>Objective reality approached through systematic observation and measurement</a:t>
            </a:r>
          </a:p>
          <a:p>
            <a:pPr algn="l">
              <a:spcAft>
                <a:spcPts val="1000"/>
              </a:spcAft>
            </a:pPr>
            <a:r>
              <a:rPr sz="1900" b="1" i="0">
                <a:solidFill>
                  <a:srgbClr val="00426A"/>
                </a:solidFill>
                <a:latin typeface="Calibri"/>
              </a:rPr>
              <a:t>•  </a:t>
            </a:r>
            <a:r>
              <a:rPr sz="1900" b="0" i="0">
                <a:solidFill>
                  <a:srgbClr val="191919"/>
                </a:solidFill>
                <a:latin typeface="Calibri"/>
              </a:rPr>
              <a:t>Theory-driven cycle: propose, test, refine, repeat</a:t>
            </a:r>
          </a:p>
          <a:p>
            <a:pPr algn="l">
              <a:spcAft>
                <a:spcPts val="1000"/>
              </a:spcAft>
            </a:pPr>
            <a:r>
              <a:rPr sz="1900" b="1" i="0">
                <a:solidFill>
                  <a:srgbClr val="00426A"/>
                </a:solidFill>
                <a:latin typeface="Calibri"/>
              </a:rPr>
              <a:t>•  </a:t>
            </a:r>
            <a:r>
              <a:rPr sz="1900" b="0" i="0">
                <a:solidFill>
                  <a:srgbClr val="191919"/>
                </a:solidFill>
                <a:latin typeface="Calibri"/>
              </a:rPr>
              <a:t>CSS example: classify millions of posts, model what drives virality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Objectivity is the aspiration; absolute objectivity is acknowledged as impossible.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7 / 42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Constructivism: multiple realities, contextual meaning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Subjective, overlapping interpretations rather than a single truth</a:t>
            </a:r>
          </a:p>
          <a:p>
            <a:pPr algn="l">
              <a:spcAft>
                <a:spcPts val="1000"/>
              </a:spcAft>
            </a:pPr>
            <a:r>
              <a:rPr sz="1900" b="1" i="0">
                <a:solidFill>
                  <a:srgbClr val="00426A"/>
                </a:solidFill>
                <a:latin typeface="Calibri"/>
              </a:rPr>
              <a:t>•  </a:t>
            </a:r>
            <a:r>
              <a:rPr sz="1900" b="0" i="0">
                <a:solidFill>
                  <a:srgbClr val="191919"/>
                </a:solidFill>
                <a:latin typeface="Calibri"/>
              </a:rPr>
              <a:t>Meaning emerges from historical, cultural, and social context</a:t>
            </a:r>
          </a:p>
          <a:p>
            <a:pPr algn="l">
              <a:spcAft>
                <a:spcPts val="1000"/>
              </a:spcAft>
            </a:pPr>
            <a:r>
              <a:rPr sz="1900" b="1" i="0">
                <a:solidFill>
                  <a:srgbClr val="00426A"/>
                </a:solidFill>
                <a:latin typeface="Calibri"/>
              </a:rPr>
              <a:t>•  </a:t>
            </a:r>
            <a:r>
              <a:rPr sz="1900" b="0" i="0">
                <a:solidFill>
                  <a:srgbClr val="191919"/>
                </a:solidFill>
                <a:latin typeface="Calibri"/>
              </a:rPr>
              <a:t>Researcher reflexivity replaces claimed neutrality</a:t>
            </a:r>
          </a:p>
          <a:p>
            <a:pPr algn="l">
              <a:spcAft>
                <a:spcPts val="1000"/>
              </a:spcAft>
            </a:pPr>
            <a:r>
              <a:rPr sz="1900" b="1" i="0">
                <a:solidFill>
                  <a:srgbClr val="00426A"/>
                </a:solidFill>
                <a:latin typeface="Calibri"/>
              </a:rPr>
              <a:t>•  </a:t>
            </a:r>
            <a:r>
              <a:rPr sz="1900" b="0" i="0">
                <a:solidFill>
                  <a:srgbClr val="191919"/>
                </a:solidFill>
                <a:latin typeface="Calibri"/>
              </a:rPr>
              <a:t>CSS example: topic-model a hashtag, then read, engage, and reflect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Theory is revised against participants' lived realities, not prediction error.</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8 / 42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Transformative research: knowledge tied to social change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Centers marginalized groups; investigates power and inequity</a:t>
            </a:r>
          </a:p>
          <a:p>
            <a:pPr algn="l">
              <a:spcAft>
                <a:spcPts val="1000"/>
              </a:spcAft>
            </a:pPr>
            <a:r>
              <a:rPr sz="1900" b="1" i="0">
                <a:solidFill>
                  <a:srgbClr val="00426A"/>
                </a:solidFill>
                <a:latin typeface="Calibri"/>
              </a:rPr>
              <a:t>•  </a:t>
            </a:r>
            <a:r>
              <a:rPr sz="1900" b="0" i="0">
                <a:solidFill>
                  <a:srgbClr val="191919"/>
                </a:solidFill>
                <a:latin typeface="Calibri"/>
              </a:rPr>
              <a:t>Action-oriented: findings feed advocacy, outreach, and policy proposals</a:t>
            </a:r>
          </a:p>
          <a:p>
            <a:pPr algn="l">
              <a:spcAft>
                <a:spcPts val="1000"/>
              </a:spcAft>
            </a:pPr>
            <a:r>
              <a:rPr sz="1900" b="1" i="0">
                <a:solidFill>
                  <a:srgbClr val="00426A"/>
                </a:solidFill>
                <a:latin typeface="Calibri"/>
              </a:rPr>
              <a:t>•  </a:t>
            </a:r>
            <a:r>
              <a:rPr sz="1900" b="0" i="0">
                <a:solidFill>
                  <a:srgbClr val="191919"/>
                </a:solidFill>
                <a:latin typeface="Calibri"/>
              </a:rPr>
              <a:t>Participants co-design the research and share ownership</a:t>
            </a:r>
          </a:p>
          <a:p>
            <a:pPr algn="l">
              <a:spcAft>
                <a:spcPts val="1000"/>
              </a:spcAft>
            </a:pPr>
            <a:r>
              <a:rPr sz="1900" b="1" i="0">
                <a:solidFill>
                  <a:srgbClr val="00426A"/>
                </a:solidFill>
                <a:latin typeface="Calibri"/>
              </a:rPr>
              <a:t>•  </a:t>
            </a:r>
            <a:r>
              <a:rPr sz="1900" b="0" i="0">
                <a:solidFill>
                  <a:srgbClr val="191919"/>
                </a:solidFill>
                <a:latin typeface="Calibri"/>
              </a:rPr>
              <a:t>CSS supports the work without leading it: networks map connections, topics surface demands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Revision follows the community's evolving priorities, decided jointly with participants.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9 / 42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Pragmatism: what works, in context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Problem-centered inquiry; methodological freedom, mixed methods welcome</a:t>
            </a:r>
          </a:p>
          <a:p>
            <a:pPr algn="l">
              <a:spcAft>
                <a:spcPts val="1000"/>
              </a:spcAft>
            </a:pPr>
            <a:r>
              <a:rPr sz="1900" b="1" i="0">
                <a:solidFill>
                  <a:srgbClr val="00426A"/>
                </a:solidFill>
                <a:latin typeface="Calibri"/>
              </a:rPr>
              <a:t>•  </a:t>
            </a:r>
            <a:r>
              <a:rPr sz="1900" b="0" i="0">
                <a:solidFill>
                  <a:srgbClr val="191919"/>
                </a:solidFill>
                <a:latin typeface="Calibri"/>
              </a:rPr>
              <a:t>The test of an idea: does it solve the concrete problem?</a:t>
            </a:r>
          </a:p>
          <a:p>
            <a:pPr algn="l">
              <a:spcAft>
                <a:spcPts val="1000"/>
              </a:spcAft>
            </a:pPr>
            <a:r>
              <a:rPr sz="1900" b="1" i="0">
                <a:solidFill>
                  <a:srgbClr val="00426A"/>
                </a:solidFill>
                <a:latin typeface="Calibri"/>
              </a:rPr>
              <a:t>•  </a:t>
            </a:r>
            <a:r>
              <a:rPr sz="1900" b="0" i="0">
                <a:solidFill>
                  <a:srgbClr val="191919"/>
                </a:solidFill>
                <a:latin typeface="Calibri"/>
              </a:rPr>
              <a:t>CSS example on online bullying: NLP detection, network clusters, plus interviews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What works, demonstrably and in context, is the standard that drives revision.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10 / 42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Worldviews map to computational measures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2377440"/>
        </p:xfrm>
        <a:graphic>
          <a:graphicData uri="http://schemas.openxmlformats.org/drawingml/2006/table">
            <a:tbl>
              <a:tblPr firstRow="1" bandRow="1">
                <a:tableStyleId>{5C22544A-7EE6-4342-B048-85BDC9FD1C3A}</a:tableStyleId>
              </a:tblPr>
              <a:tblGrid>
                <a:gridCol w="2164019"/>
                <a:gridCol w="2164019"/>
                <a:gridCol w="2164019"/>
                <a:gridCol w="2164019"/>
                <a:gridCol w="2164019"/>
              </a:tblGrid>
              <a:tr h="475488">
                <a:tc>
                  <a:txBody>
                    <a:bodyPr wrap="square"/>
                    <a:lstStyle/>
                    <a:p/>
                  </a:txBody>
                  <a:tcPr>
                    <a:solidFill>
                      <a:srgbClr val="990000"/>
                    </a:solidFill>
                  </a:tcPr>
                </a:tc>
                <a:tc>
                  <a:txBody>
                    <a:bodyPr wrap="square"/>
                    <a:lstStyle/>
                    <a:p>
                      <a:r>
                        <a:rPr sz="1600" b="1" i="0">
                          <a:solidFill>
                            <a:srgbClr val="FFFFFF"/>
                          </a:solidFill>
                          <a:latin typeface="Calibri"/>
                        </a:rPr>
                        <a:t>Postpositivism</a:t>
                      </a:r>
                    </a:p>
                  </a:txBody>
                  <a:tcPr>
                    <a:solidFill>
                      <a:srgbClr val="990000"/>
                    </a:solidFill>
                  </a:tcPr>
                </a:tc>
                <a:tc>
                  <a:txBody>
                    <a:bodyPr wrap="square"/>
                    <a:lstStyle/>
                    <a:p>
                      <a:r>
                        <a:rPr sz="1600" b="1" i="0">
                          <a:solidFill>
                            <a:srgbClr val="FFFFFF"/>
                          </a:solidFill>
                          <a:latin typeface="Calibri"/>
                        </a:rPr>
                        <a:t>Constructivism</a:t>
                      </a:r>
                    </a:p>
                  </a:txBody>
                  <a:tcPr>
                    <a:solidFill>
                      <a:srgbClr val="990000"/>
                    </a:solidFill>
                  </a:tcPr>
                </a:tc>
                <a:tc>
                  <a:txBody>
                    <a:bodyPr wrap="square"/>
                    <a:lstStyle/>
                    <a:p>
                      <a:r>
                        <a:rPr sz="1600" b="1" i="0">
                          <a:solidFill>
                            <a:srgbClr val="FFFFFF"/>
                          </a:solidFill>
                          <a:latin typeface="Calibri"/>
                        </a:rPr>
                        <a:t>Transformative</a:t>
                      </a:r>
                    </a:p>
                  </a:txBody>
                  <a:tcPr>
                    <a:solidFill>
                      <a:srgbClr val="990000"/>
                    </a:solidFill>
                  </a:tcPr>
                </a:tc>
                <a:tc>
                  <a:txBody>
                    <a:bodyPr wrap="square"/>
                    <a:lstStyle/>
                    <a:p>
                      <a:r>
                        <a:rPr sz="1600" b="1" i="0">
                          <a:solidFill>
                            <a:srgbClr val="FFFFFF"/>
                          </a:solidFill>
                          <a:latin typeface="Calibri"/>
                        </a:rPr>
                        <a:t>Pragmatism</a:t>
                      </a:r>
                    </a:p>
                  </a:txBody>
                  <a:tcPr>
                    <a:solidFill>
                      <a:srgbClr val="990000"/>
                    </a:solidFill>
                  </a:tcPr>
                </a:tc>
              </a:tr>
              <a:tr h="475488">
                <a:tc>
                  <a:txBody>
                    <a:bodyPr wrap="square"/>
                    <a:lstStyle/>
                    <a:p>
                      <a:r>
                        <a:rPr sz="1500" b="0" i="0">
                          <a:solidFill>
                            <a:srgbClr val="191919"/>
                          </a:solidFill>
                          <a:latin typeface="Calibri"/>
                        </a:rPr>
                        <a:t>Purpose</a:t>
                      </a:r>
                    </a:p>
                  </a:txBody>
                  <a:tcPr>
                    <a:solidFill>
                      <a:srgbClr val="FFFFFF"/>
                    </a:solidFill>
                  </a:tcPr>
                </a:tc>
                <a:tc>
                  <a:txBody>
                    <a:bodyPr wrap="square"/>
                    <a:lstStyle/>
                    <a:p>
                      <a:r>
                        <a:rPr sz="1500" b="0" i="0">
                          <a:solidFill>
                            <a:srgbClr val="191919"/>
                          </a:solidFill>
                          <a:latin typeface="Calibri"/>
                        </a:rPr>
                        <a:t>Test and refine theory; predict</a:t>
                      </a:r>
                    </a:p>
                  </a:txBody>
                  <a:tcPr>
                    <a:solidFill>
                      <a:srgbClr val="FFFFFF"/>
                    </a:solidFill>
                  </a:tcPr>
                </a:tc>
                <a:tc>
                  <a:txBody>
                    <a:bodyPr wrap="square"/>
                    <a:lstStyle/>
                    <a:p>
                      <a:r>
                        <a:rPr sz="1500" b="0" i="0">
                          <a:solidFill>
                            <a:srgbClr val="191919"/>
                          </a:solidFill>
                          <a:latin typeface="Calibri"/>
                        </a:rPr>
                        <a:t>Interpret phenomena; advance new theory</a:t>
                      </a:r>
                    </a:p>
                  </a:txBody>
                  <a:tcPr>
                    <a:solidFill>
                      <a:srgbClr val="FFFFFF"/>
                    </a:solidFill>
                  </a:tcPr>
                </a:tc>
                <a:tc>
                  <a:txBody>
                    <a:bodyPr wrap="square"/>
                    <a:lstStyle/>
                    <a:p>
                      <a:r>
                        <a:rPr sz="1500" b="0" i="0">
                          <a:solidFill>
                            <a:srgbClr val="191919"/>
                          </a:solidFill>
                          <a:latin typeface="Calibri"/>
                        </a:rPr>
                        <a:t>Explore diversity; give voice</a:t>
                      </a:r>
                    </a:p>
                  </a:txBody>
                  <a:tcPr>
                    <a:solidFill>
                      <a:srgbClr val="FFFFFF"/>
                    </a:solidFill>
                  </a:tcPr>
                </a:tc>
                <a:tc>
                  <a:txBody>
                    <a:bodyPr wrap="square"/>
                    <a:lstStyle/>
                    <a:p>
                      <a:r>
                        <a:rPr sz="1500" b="0" i="0">
                          <a:solidFill>
                            <a:srgbClr val="191919"/>
                          </a:solidFill>
                          <a:latin typeface="Calibri"/>
                        </a:rPr>
                        <a:t>Real-world practice oriented</a:t>
                      </a:r>
                    </a:p>
                  </a:txBody>
                  <a:tcPr>
                    <a:solidFill>
                      <a:srgbClr val="FFFFFF"/>
                    </a:solidFill>
                  </a:tcPr>
                </a:tc>
              </a:tr>
              <a:tr h="475488">
                <a:tc>
                  <a:txBody>
                    <a:bodyPr wrap="square"/>
                    <a:lstStyle/>
                    <a:p>
                      <a:r>
                        <a:rPr sz="1500" b="0" i="0">
                          <a:solidFill>
                            <a:srgbClr val="191919"/>
                          </a:solidFill>
                          <a:latin typeface="Calibri"/>
                        </a:rPr>
                        <a:t>Approach</a:t>
                      </a:r>
                    </a:p>
                  </a:txBody>
                  <a:tcPr>
                    <a:solidFill>
                      <a:srgbClr val="FAF9F7"/>
                    </a:solidFill>
                  </a:tcPr>
                </a:tc>
                <a:tc>
                  <a:txBody>
                    <a:bodyPr wrap="square"/>
                    <a:lstStyle/>
                    <a:p>
                      <a:r>
                        <a:rPr sz="1500" b="0" i="0">
                          <a:solidFill>
                            <a:srgbClr val="191919"/>
                          </a:solidFill>
                          <a:latin typeface="Calibri"/>
                        </a:rPr>
                        <a:t>Deductive measures</a:t>
                      </a:r>
                    </a:p>
                  </a:txBody>
                  <a:tcPr>
                    <a:solidFill>
                      <a:srgbClr val="FAF9F7"/>
                    </a:solidFill>
                  </a:tcPr>
                </a:tc>
                <a:tc>
                  <a:txBody>
                    <a:bodyPr wrap="square"/>
                    <a:lstStyle/>
                    <a:p>
                      <a:r>
                        <a:rPr sz="1500" b="0" i="0">
                          <a:solidFill>
                            <a:srgbClr val="191919"/>
                          </a:solidFill>
                          <a:latin typeface="Calibri"/>
                        </a:rPr>
                        <a:t>Inductive measures</a:t>
                      </a:r>
                    </a:p>
                  </a:txBody>
                  <a:tcPr>
                    <a:solidFill>
                      <a:srgbClr val="FAF9F7"/>
                    </a:solidFill>
                  </a:tcPr>
                </a:tc>
                <a:tc>
                  <a:txBody>
                    <a:bodyPr wrap="square"/>
                    <a:lstStyle/>
                    <a:p>
                      <a:r>
                        <a:rPr sz="1500" b="0" i="0">
                          <a:solidFill>
                            <a:srgbClr val="191919"/>
                          </a:solidFill>
                          <a:latin typeface="Calibri"/>
                        </a:rPr>
                        <a:t>Not bound to one approach</a:t>
                      </a:r>
                    </a:p>
                  </a:txBody>
                  <a:tcPr>
                    <a:solidFill>
                      <a:srgbClr val="FAF9F7"/>
                    </a:solidFill>
                  </a:tcPr>
                </a:tc>
                <a:tc>
                  <a:txBody>
                    <a:bodyPr wrap="square"/>
                    <a:lstStyle/>
                    <a:p>
                      <a:r>
                        <a:rPr sz="1500" b="0" i="0">
                          <a:solidFill>
                            <a:srgbClr val="191919"/>
                          </a:solidFill>
                          <a:latin typeface="Calibri"/>
                        </a:rPr>
                        <a:t>Not bound to one approach</a:t>
                      </a:r>
                    </a:p>
                  </a:txBody>
                  <a:tcPr>
                    <a:solidFill>
                      <a:srgbClr val="FAF9F7"/>
                    </a:solidFill>
                  </a:tcPr>
                </a:tc>
              </a:tr>
              <a:tr h="475488">
                <a:tc>
                  <a:txBody>
                    <a:bodyPr wrap="square"/>
                    <a:lstStyle/>
                    <a:p>
                      <a:r>
                        <a:rPr sz="1500" b="0" i="0">
                          <a:solidFill>
                            <a:srgbClr val="191919"/>
                          </a:solidFill>
                          <a:latin typeface="Calibri"/>
                        </a:rPr>
                        <a:t>Example method</a:t>
                      </a:r>
                    </a:p>
                  </a:txBody>
                  <a:tcPr>
                    <a:solidFill>
                      <a:srgbClr val="FFFFFF"/>
                    </a:solidFill>
                  </a:tcPr>
                </a:tc>
                <a:tc>
                  <a:txBody>
                    <a:bodyPr wrap="square"/>
                    <a:lstStyle/>
                    <a:p>
                      <a:r>
                        <a:rPr sz="1500" b="0" i="0">
                          <a:solidFill>
                            <a:srgbClr val="191919"/>
                          </a:solidFill>
                          <a:latin typeface="Calibri"/>
                        </a:rPr>
                        <a:t>Keyword-dictionary classification</a:t>
                      </a:r>
                    </a:p>
                  </a:txBody>
                  <a:tcPr>
                    <a:solidFill>
                      <a:srgbClr val="FFFFFF"/>
                    </a:solidFill>
                  </a:tcPr>
                </a:tc>
                <a:tc>
                  <a:txBody>
                    <a:bodyPr wrap="square"/>
                    <a:lstStyle/>
                    <a:p>
                      <a:r>
                        <a:rPr sz="1500" b="0" i="0">
                          <a:solidFill>
                            <a:srgbClr val="191919"/>
                          </a:solidFill>
                          <a:latin typeface="Calibri"/>
                        </a:rPr>
                        <a:t>Topic modeling</a:t>
                      </a:r>
                    </a:p>
                  </a:txBody>
                  <a:tcPr>
                    <a:solidFill>
                      <a:srgbClr val="FFFFFF"/>
                    </a:solidFill>
                  </a:tcPr>
                </a:tc>
                <a:tc>
                  <a:txBody>
                    <a:bodyPr wrap="square"/>
                    <a:lstStyle/>
                    <a:p>
                      <a:r>
                        <a:rPr sz="1500" b="0" i="0">
                          <a:solidFill>
                            <a:srgbClr val="191919"/>
                          </a:solidFill>
                          <a:latin typeface="Calibri"/>
                        </a:rPr>
                        <a:t>Social network analysis</a:t>
                      </a:r>
                    </a:p>
                  </a:txBody>
                  <a:tcPr>
                    <a:solidFill>
                      <a:srgbClr val="FFFFFF"/>
                    </a:solidFill>
                  </a:tcPr>
                </a:tc>
                <a:tc>
                  <a:txBody>
                    <a:bodyPr wrap="square"/>
                    <a:lstStyle/>
                    <a:p>
                      <a:r>
                        <a:rPr sz="1500" b="0" i="0">
                          <a:solidFill>
                            <a:srgbClr val="191919"/>
                          </a:solidFill>
                          <a:latin typeface="Calibri"/>
                        </a:rPr>
                        <a:t>New data source + ML classification</a:t>
                      </a:r>
                    </a:p>
                  </a:txBody>
                  <a:tcPr>
                    <a:solidFill>
                      <a:srgbClr val="FFFFFF"/>
                    </a:solidFill>
                  </a:tcPr>
                </a:tc>
              </a:tr>
              <a:tr h="475488">
                <a:tc>
                  <a:txBody>
                    <a:bodyPr wrap="square"/>
                    <a:lstStyle/>
                    <a:p>
                      <a:r>
                        <a:rPr sz="1500" b="0" i="0">
                          <a:solidFill>
                            <a:srgbClr val="191919"/>
                          </a:solidFill>
                          <a:latin typeface="Calibri"/>
                        </a:rPr>
                        <a:t>Example study</a:t>
                      </a:r>
                    </a:p>
                  </a:txBody>
                  <a:tcPr>
                    <a:solidFill>
                      <a:srgbClr val="FAF9F7"/>
                    </a:solidFill>
                  </a:tcPr>
                </a:tc>
                <a:tc>
                  <a:txBody>
                    <a:bodyPr wrap="square"/>
                    <a:lstStyle/>
                    <a:p>
                      <a:r>
                        <a:rPr sz="1500" b="0" i="0">
                          <a:solidFill>
                            <a:srgbClr val="191919"/>
                          </a:solidFill>
                          <a:latin typeface="Calibri"/>
                        </a:rPr>
                        <a:t>Golder &amp; Macy (2011)</a:t>
                      </a:r>
                    </a:p>
                  </a:txBody>
                  <a:tcPr>
                    <a:solidFill>
                      <a:srgbClr val="FAF9F7"/>
                    </a:solidFill>
                  </a:tcPr>
                </a:tc>
                <a:tc>
                  <a:txBody>
                    <a:bodyPr wrap="square"/>
                    <a:lstStyle/>
                    <a:p>
                      <a:r>
                        <a:rPr sz="1500" b="0" i="0">
                          <a:solidFill>
                            <a:srgbClr val="191919"/>
                          </a:solidFill>
                          <a:latin typeface="Calibri"/>
                        </a:rPr>
                        <a:t>Hannigan et al. (2019)</a:t>
                      </a:r>
                    </a:p>
                  </a:txBody>
                  <a:tcPr>
                    <a:solidFill>
                      <a:srgbClr val="FAF9F7"/>
                    </a:solidFill>
                  </a:tcPr>
                </a:tc>
                <a:tc>
                  <a:txBody>
                    <a:bodyPr wrap="square"/>
                    <a:lstStyle/>
                    <a:p>
                      <a:r>
                        <a:rPr sz="1500" b="0" i="0">
                          <a:solidFill>
                            <a:srgbClr val="191919"/>
                          </a:solidFill>
                          <a:latin typeface="Calibri"/>
                        </a:rPr>
                        <a:t>Loutfi et al. (2020)</a:t>
                      </a:r>
                    </a:p>
                  </a:txBody>
                  <a:tcPr>
                    <a:solidFill>
                      <a:srgbClr val="FAF9F7"/>
                    </a:solidFill>
                  </a:tcPr>
                </a:tc>
                <a:tc>
                  <a:txBody>
                    <a:bodyPr wrap="square"/>
                    <a:lstStyle/>
                    <a:p>
                      <a:r>
                        <a:rPr sz="1500" b="0" i="0">
                          <a:solidFill>
                            <a:srgbClr val="191919"/>
                          </a:solidFill>
                          <a:latin typeface="Calibri"/>
                        </a:rPr>
                        <a:t>Asur &amp; Huberman (2010)</a:t>
                      </a:r>
                    </a:p>
                  </a:txBody>
                  <a:tcPr>
                    <a:solidFill>
                      <a:srgbClr val="FAF9F7"/>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Read the table as a design heuristic, not a rulebook.</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11 / 42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§5.2</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Epistemological approaches to computational measures</a:t>
            </a:r>
          </a:p>
        </p:txBody>
      </p:sp>
      <p:sp>
        <p:nvSpPr>
          <p:cNvPr id="4" name="Rectangle 3"/>
          <p:cNvSpPr/>
          <p:nvPr/>
        </p:nvSpPr>
        <p:spPr>
          <a:xfrm>
            <a:off x="722376" y="3977639"/>
            <a:ext cx="1554480" cy="457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Deductive, inductive, and integrative routes from concept to code.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5 · Concepts to Measures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12 / 42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Deductive measures: categories defined before you look</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Automated coding of raw data into predefined theoretical categories</a:t>
            </a:r>
          </a:p>
          <a:p>
            <a:pPr algn="l">
              <a:spcAft>
                <a:spcPts val="1000"/>
              </a:spcAft>
            </a:pPr>
            <a:r>
              <a:rPr sz="1900" b="1" i="0">
                <a:solidFill>
                  <a:srgbClr val="00426A"/>
                </a:solidFill>
                <a:latin typeface="Calibri"/>
              </a:rPr>
              <a:t>•  </a:t>
            </a:r>
            <a:r>
              <a:rPr sz="1900" b="0" i="0">
                <a:solidFill>
                  <a:srgbClr val="191919"/>
                </a:solidFill>
                <a:latin typeface="Calibri"/>
              </a:rPr>
              <a:t>Word lists: “flowers” pleasant, “insects” unpleasant (Caliskan et al.)</a:t>
            </a:r>
          </a:p>
          <a:p>
            <a:pPr algn="l">
              <a:spcAft>
                <a:spcPts val="1000"/>
              </a:spcAft>
            </a:pPr>
            <a:r>
              <a:rPr sz="1900" b="1" i="0">
                <a:solidFill>
                  <a:srgbClr val="00426A"/>
                </a:solidFill>
                <a:latin typeface="Calibri"/>
              </a:rPr>
              <a:t>•  </a:t>
            </a:r>
            <a:r>
              <a:rPr sz="1900" b="0" i="0">
                <a:solidFill>
                  <a:srgbClr val="191919"/>
                </a:solidFill>
                <a:latin typeface="Calibri"/>
              </a:rPr>
              <a:t>Machine learning extends the principle by learning from labeled examples</a:t>
            </a:r>
          </a:p>
          <a:p>
            <a:pPr algn="l">
              <a:spcAft>
                <a:spcPts val="1000"/>
              </a:spcAft>
            </a:pPr>
            <a:r>
              <a:rPr sz="1900" b="1" i="0">
                <a:solidFill>
                  <a:srgbClr val="00426A"/>
                </a:solidFill>
                <a:latin typeface="Calibri"/>
              </a:rPr>
              <a:t>•  </a:t>
            </a:r>
            <a:r>
              <a:rPr sz="1900" b="0" i="0">
                <a:solidFill>
                  <a:srgbClr val="191919"/>
                </a:solidFill>
                <a:latin typeface="Calibri"/>
              </a:rPr>
              <a:t>Strengths: consistency and scalability on large datasets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Deductive coding wagers that the concept can be fixed in advance.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13 / 42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Inductive measures: letting structure emerge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 misconception: computational methods only serve postpositivist quantifiers</a:t>
            </a:r>
          </a:p>
          <a:p>
            <a:pPr algn="l">
              <a:spcAft>
                <a:spcPts val="1000"/>
              </a:spcAft>
            </a:pPr>
            <a:r>
              <a:rPr sz="1900" b="1" i="0">
                <a:solidFill>
                  <a:srgbClr val="00426A"/>
                </a:solidFill>
                <a:latin typeface="Calibri"/>
              </a:rPr>
              <a:t>•  </a:t>
            </a:r>
            <a:r>
              <a:rPr sz="1900" b="0" i="0">
                <a:solidFill>
                  <a:srgbClr val="191919"/>
                </a:solidFill>
                <a:latin typeface="Calibri"/>
              </a:rPr>
              <a:t>The representational view: data represent the social world; insights emerge inductively</a:t>
            </a:r>
          </a:p>
          <a:p>
            <a:pPr algn="l">
              <a:spcAft>
                <a:spcPts val="1000"/>
              </a:spcAft>
            </a:pPr>
            <a:r>
              <a:rPr sz="1900" b="1" i="0">
                <a:solidFill>
                  <a:srgbClr val="00426A"/>
                </a:solidFill>
                <a:latin typeface="Calibri"/>
              </a:rPr>
              <a:t>•  </a:t>
            </a:r>
            <a:r>
              <a:rPr sz="1900" b="0" i="0">
                <a:solidFill>
                  <a:srgbClr val="191919"/>
                </a:solidFill>
                <a:latin typeface="Calibri"/>
              </a:rPr>
              <a:t>Topic modeling within grounded theory, refined through manual reading</a:t>
            </a:r>
          </a:p>
          <a:p>
            <a:pPr algn="l">
              <a:spcAft>
                <a:spcPts val="1000"/>
              </a:spcAft>
            </a:pPr>
            <a:r>
              <a:rPr sz="1900" b="1" i="0">
                <a:solidFill>
                  <a:srgbClr val="00426A"/>
                </a:solidFill>
                <a:latin typeface="Calibri"/>
              </a:rPr>
              <a:t>•  </a:t>
            </a:r>
            <a:r>
              <a:rPr sz="1900" b="0" i="0">
                <a:solidFill>
                  <a:srgbClr val="191919"/>
                </a:solidFill>
                <a:latin typeface="Calibri"/>
              </a:rPr>
              <a:t>Network analysis surfaces clusters and bridges you did not anticipate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Most valuable when understanding is still unfolding and categories would come too soon.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14 / 42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28600"/>
            <a:ext cx="4327855" cy="1280160"/>
          </a:xfrm>
          <a:prstGeom prst="rect">
            <a:avLst/>
          </a:prstGeom>
          <a:noFill/>
        </p:spPr>
        <p:txBody>
          <a:bodyPr wrap="square" anchor="b" lIns="0" rIns="0" tIns="0" bIns="0">
            <a:spAutoFit/>
          </a:bodyPr>
          <a:lstStyle/>
          <a:p>
            <a:r>
              <a:rPr sz="2400" b="1" i="0">
                <a:solidFill>
                  <a:srgbClr val="00426A"/>
                </a:solidFill>
                <a:latin typeface="Calibri"/>
              </a:rPr>
              <a:t>Networks reveal how marginalized communities connect</a:t>
            </a:r>
          </a:p>
        </p:txBody>
      </p:sp>
      <p:sp>
        <p:nvSpPr>
          <p:cNvPr id="3" name="TextBox 2"/>
          <p:cNvSpPr txBox="1"/>
          <p:nvPr/>
        </p:nvSpPr>
        <p:spPr>
          <a:xfrm>
            <a:off x="502920" y="256032"/>
            <a:ext cx="4327855" cy="320040"/>
          </a:xfrm>
          <a:prstGeom prst="rect">
            <a:avLst/>
          </a:prstGeom>
          <a:noFill/>
        </p:spPr>
        <p:txBody>
          <a:bodyPr wrap="square" anchor="t" lIns="0" rIns="0" tIns="0" bIns="0">
            <a:spAutoFit/>
          </a:bodyPr>
          <a:lstStyle/>
          <a:p>
            <a:r>
              <a:rPr sz="1300" b="0" i="0">
                <a:solidFill>
                  <a:srgbClr val="5F6368"/>
                </a:solidFill>
                <a:latin typeface="Calibri"/>
              </a:rPr>
              <a:t>§5.2</a:t>
            </a:r>
          </a:p>
        </p:txBody>
      </p:sp>
      <p:sp>
        <p:nvSpPr>
          <p:cNvPr id="4" name="Rectangle 3"/>
          <p:cNvSpPr/>
          <p:nvPr/>
        </p:nvSpPr>
        <p:spPr>
          <a:xfrm>
            <a:off x="502920" y="1600200"/>
            <a:ext cx="4327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loutfi_reaching_2020.jpeg"/>
          <p:cNvPicPr>
            <a:picLocks noChangeAspect="1"/>
          </p:cNvPicPr>
          <p:nvPr/>
        </p:nvPicPr>
        <p:blipFill>
          <a:blip r:embed="rId2"/>
          <a:stretch>
            <a:fillRect/>
          </a:stretch>
        </p:blipFill>
        <p:spPr>
          <a:xfrm>
            <a:off x="5196535" y="253326"/>
            <a:ext cx="6675120" cy="6040451"/>
          </a:xfrm>
          <a:prstGeom prst="rect">
            <a:avLst/>
          </a:prstGeom>
        </p:spPr>
      </p:pic>
      <p:sp>
        <p:nvSpPr>
          <p:cNvPr id="6" name="TextBox 5"/>
          <p:cNvSpPr txBox="1"/>
          <p:nvPr/>
        </p:nvSpPr>
        <p:spPr>
          <a:xfrm>
            <a:off x="502920" y="1920240"/>
            <a:ext cx="4327855" cy="3291840"/>
          </a:xfrm>
          <a:prstGeom prst="rect">
            <a:avLst/>
          </a:prstGeom>
          <a:noFill/>
        </p:spPr>
        <p:txBody>
          <a:bodyPr wrap="square" anchor="t" lIns="0" rIns="0" tIns="0" bIns="0">
            <a:spAutoFit/>
          </a:bodyPr>
          <a:lstStyle/>
          <a:p>
            <a:pPr>
              <a:lnSpc>
                <a:spcPct val="115000"/>
              </a:lnSpc>
            </a:pPr>
            <a:r>
              <a:rPr sz="1600" b="0" i="0">
                <a:solidFill>
                  <a:srgbClr val="191919"/>
                </a:solidFill>
                <a:latin typeface="Calibri"/>
              </a:rPr>
              <a:t>Support networks of young women at high HIV risk in four Botswana communities. Node size: how often a participant was sought for support; tie color: information, socializing, or emotional support.</a:t>
            </a:r>
          </a:p>
        </p:txBody>
      </p:sp>
      <p:sp>
        <p:nvSpPr>
          <p:cNvPr id="7" name="TextBox 6"/>
          <p:cNvSpPr txBox="1"/>
          <p:nvPr/>
        </p:nvSpPr>
        <p:spPr>
          <a:xfrm>
            <a:off x="502920" y="6044184"/>
            <a:ext cx="4327855" cy="411480"/>
          </a:xfrm>
          <a:prstGeom prst="rect">
            <a:avLst/>
          </a:prstGeom>
          <a:noFill/>
        </p:spPr>
        <p:txBody>
          <a:bodyPr wrap="square" anchor="b" lIns="0" rIns="0" tIns="0" bIns="0">
            <a:spAutoFit/>
          </a:bodyPr>
          <a:lstStyle/>
          <a:p>
            <a:r>
              <a:rPr sz="900" b="0" i="0">
                <a:solidFill>
                  <a:srgbClr val="5F6368"/>
                </a:solidFill>
                <a:latin typeface="Calibri"/>
              </a:rPr>
              <a:t>Source: Loutfi et al. (2020), Fig. 1, Global Health Promotion. © SAGE Publications. Included for instructional use.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Emergent structure, not a preset category scheme, guided more effective outreach.</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15 / 42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Integrative measures and methodological bricolage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Start deductive (sentiment lexicon), then add inductive discovery (topic model)</a:t>
            </a:r>
          </a:p>
          <a:p>
            <a:pPr algn="l">
              <a:spcAft>
                <a:spcPts val="1000"/>
              </a:spcAft>
            </a:pPr>
            <a:r>
              <a:rPr sz="1900" b="1" i="0">
                <a:solidFill>
                  <a:srgbClr val="00426A"/>
                </a:solidFill>
                <a:latin typeface="Calibri"/>
              </a:rPr>
              <a:t>•  </a:t>
            </a:r>
            <a:r>
              <a:rPr sz="1900" b="0" i="0">
                <a:solidFill>
                  <a:srgbClr val="191919"/>
                </a:solidFill>
                <a:latin typeface="Calibri"/>
              </a:rPr>
              <a:t>Keeps automated scalability while staying open to unanticipated patterns</a:t>
            </a:r>
          </a:p>
          <a:p>
            <a:pPr algn="l">
              <a:spcAft>
                <a:spcPts val="1000"/>
              </a:spcAft>
            </a:pPr>
            <a:r>
              <a:rPr sz="1900" b="1" i="0">
                <a:solidFill>
                  <a:srgbClr val="00426A"/>
                </a:solidFill>
                <a:latin typeface="Calibri"/>
              </a:rPr>
              <a:t>•  </a:t>
            </a:r>
            <a:r>
              <a:rPr sz="1900" b="0" i="0">
                <a:solidFill>
                  <a:srgbClr val="191919"/>
                </a:solidFill>
                <a:latin typeface="Calibri"/>
              </a:rPr>
              <a:t>Bricolage: weaving multiple techniques into one workflow (Bonikowski)</a:t>
            </a:r>
          </a:p>
          <a:p>
            <a:pPr algn="l">
              <a:spcAft>
                <a:spcPts val="1000"/>
              </a:spcAft>
            </a:pPr>
            <a:r>
              <a:rPr sz="1900" b="1" i="0">
                <a:solidFill>
                  <a:srgbClr val="00426A"/>
                </a:solidFill>
                <a:latin typeface="Calibri"/>
              </a:rPr>
              <a:t>•  </a:t>
            </a:r>
            <a:r>
              <a:rPr sz="1900" b="0" i="0">
                <a:solidFill>
                  <a:srgbClr val="191919"/>
                </a:solidFill>
                <a:latin typeface="Calibri"/>
              </a:rPr>
              <a:t>Abductive logic blurs the neat deduction-induction line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deductive step finds a known concept; an inductive step explores what surrounds it.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16 / 42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Method choice as three explicit decisions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Methods carry no fixed epistemology; your worldview supplies the link to the concept</a:t>
            </a:r>
          </a:p>
          <a:p>
            <a:pPr algn="l">
              <a:spcAft>
                <a:spcPts val="1000"/>
              </a:spcAft>
            </a:pPr>
            <a:r>
              <a:rPr sz="1900" b="1" i="0">
                <a:solidFill>
                  <a:srgbClr val="00426A"/>
                </a:solidFill>
                <a:latin typeface="Calibri"/>
              </a:rPr>
              <a:t>•  </a:t>
            </a:r>
            <a:r>
              <a:rPr sz="1900" b="0" i="0">
                <a:solidFill>
                  <a:srgbClr val="191919"/>
                </a:solidFill>
                <a:latin typeface="Calibri"/>
              </a:rPr>
              <a:t>Decide the unit of analysis and data source</a:t>
            </a:r>
          </a:p>
          <a:p>
            <a:pPr algn="l">
              <a:spcAft>
                <a:spcPts val="1000"/>
              </a:spcAft>
            </a:pPr>
            <a:r>
              <a:rPr sz="1900" b="1" i="0">
                <a:solidFill>
                  <a:srgbClr val="00426A"/>
                </a:solidFill>
                <a:latin typeface="Calibri"/>
              </a:rPr>
              <a:t>•  </a:t>
            </a:r>
            <a:r>
              <a:rPr sz="1900" b="0" i="0">
                <a:solidFill>
                  <a:srgbClr val="191919"/>
                </a:solidFill>
                <a:latin typeface="Calibri"/>
              </a:rPr>
              <a:t>Decide deductive, inductive, or integrative representation</a:t>
            </a:r>
          </a:p>
          <a:p>
            <a:pPr algn="l">
              <a:spcAft>
                <a:spcPts val="1000"/>
              </a:spcAft>
            </a:pPr>
            <a:r>
              <a:rPr sz="1900" b="1" i="0">
                <a:solidFill>
                  <a:srgbClr val="00426A"/>
                </a:solidFill>
                <a:latin typeface="Calibri"/>
              </a:rPr>
              <a:t>•  </a:t>
            </a:r>
            <a:r>
              <a:rPr sz="1900" b="0" i="0">
                <a:solidFill>
                  <a:srgbClr val="191919"/>
                </a:solidFill>
                <a:latin typeface="Calibri"/>
              </a:rPr>
              <a:t>Decide which checks can support validity for this use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Start from the concept and the claim you want to make, then work backward to the tool.</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17 / 42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§5.4</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From raw data to socially meaningful variables</a:t>
            </a:r>
          </a:p>
        </p:txBody>
      </p:sp>
      <p:sp>
        <p:nvSpPr>
          <p:cNvPr id="4" name="Rectangle 3"/>
          <p:cNvSpPr/>
          <p:nvPr/>
        </p:nvSpPr>
        <p:spPr>
          <a:xfrm>
            <a:off x="722376" y="3977639"/>
            <a:ext cx="1554480" cy="457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Featurization, and the auxiliary instruments that make measurement feasible.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5 · Concepts to Measures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18 / 42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Featurization sits between raw data and latent structure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diagrams-featurization.png"/>
          <p:cNvPicPr>
            <a:picLocks noChangeAspect="1"/>
          </p:cNvPicPr>
          <p:nvPr/>
        </p:nvPicPr>
        <p:blipFill>
          <a:blip r:embed="rId2"/>
          <a:stretch>
            <a:fillRect/>
          </a:stretch>
        </p:blipFill>
        <p:spPr>
          <a:xfrm>
            <a:off x="1085521" y="1261872"/>
            <a:ext cx="10020652" cy="4069080"/>
          </a:xfrm>
          <a:prstGeom prst="rect">
            <a:avLst/>
          </a:prstGeom>
        </p:spPr>
      </p:pic>
      <p:sp>
        <p:nvSpPr>
          <p:cNvPr id="6" name="TextBox 5"/>
          <p:cNvSpPr txBox="1"/>
          <p:nvPr/>
        </p:nvSpPr>
        <p:spPr>
          <a:xfrm>
            <a:off x="868680" y="5422392"/>
            <a:ext cx="10454335" cy="640080"/>
          </a:xfrm>
          <a:prstGeom prst="rect">
            <a:avLst/>
          </a:prstGeom>
          <a:noFill/>
        </p:spPr>
        <p:txBody>
          <a:bodyPr wrap="square" anchor="t" lIns="0" rIns="0" tIns="0" bIns="0">
            <a:spAutoFit/>
          </a:bodyPr>
          <a:lstStyle/>
          <a:p>
            <a:pPr algn="ctr"/>
            <a:r>
              <a:rPr sz="1400" b="0" i="0">
                <a:solidFill>
                  <a:srgbClr val="191919"/>
                </a:solidFill>
                <a:latin typeface="Calibri"/>
              </a:rPr>
              <a:t>“Features” in social and computer sciences: observable variables cluster into concepts, and concepts become building blocks of theory.</a:t>
            </a:r>
          </a:p>
        </p:txBody>
      </p:sp>
      <p:sp>
        <p:nvSpPr>
          <p:cNvPr id="7" name="TextBox 6"/>
          <p:cNvSpPr txBox="1"/>
          <p:nvPr/>
        </p:nvSpPr>
        <p:spPr>
          <a:xfrm>
            <a:off x="868680" y="6080760"/>
            <a:ext cx="10454335" cy="274320"/>
          </a:xfrm>
          <a:prstGeom prst="rect">
            <a:avLst/>
          </a:prstGeom>
          <a:noFill/>
        </p:spPr>
        <p:txBody>
          <a:bodyPr wrap="square" anchor="ctr" lIns="0" rIns="0" tIns="0" bIns="0">
            <a:spAutoFit/>
          </a:bodyPr>
          <a:lstStyle/>
          <a:p>
            <a:pPr algn="ctr"/>
            <a:r>
              <a:rPr sz="1300" b="1" i="0">
                <a:solidFill>
                  <a:srgbClr val="1296A8"/>
                </a:solidFill>
                <a:latin typeface="Calibri"/>
              </a:rPr>
              <a:t>↗ </a:t>
            </a:r>
            <a:r>
              <a:rPr sz="1300" b="1">
                <a:solidFill>
                  <a:srgbClr val="1296A8"/>
                </a:solidFill>
                <a:latin typeface="Calibri"/>
                <a:hlinkClick r:id="rId3"/>
              </a:rPr>
              <a:t>Working with text data</a:t>
            </a:r>
            <a:r>
              <a:rPr sz="1150" b="0" i="0">
                <a:solidFill>
                  <a:srgbClr val="5F6368"/>
                </a:solidFill>
                <a:latin typeface="Calibri"/>
              </a:rPr>
              <a:t>  ·  cssprimer.org/primers/text-data</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Featurization transforms raw data into socially meaningful variables.</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19 / 42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Same word “feature,” two disciplinary meanings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1307592"/>
            <a:ext cx="5364327" cy="493776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90472"/>
            <a:ext cx="4907127" cy="457200"/>
          </a:xfrm>
          <a:prstGeom prst="rect">
            <a:avLst/>
          </a:prstGeom>
          <a:noFill/>
        </p:spPr>
        <p:txBody>
          <a:bodyPr wrap="square" anchor="t" lIns="0" rIns="0" tIns="0" bIns="0">
            <a:spAutoFit/>
          </a:bodyPr>
          <a:lstStyle/>
          <a:p>
            <a:r>
              <a:rPr sz="1700" b="1" i="0">
                <a:solidFill>
                  <a:srgbClr val="990000"/>
                </a:solidFill>
                <a:latin typeface="Calibri"/>
              </a:rPr>
              <a:t>Computer science</a:t>
            </a:r>
          </a:p>
        </p:txBody>
      </p:sp>
      <p:sp>
        <p:nvSpPr>
          <p:cNvPr id="7" name="TextBox 6"/>
          <p:cNvSpPr txBox="1"/>
          <p:nvPr/>
        </p:nvSpPr>
        <p:spPr>
          <a:xfrm>
            <a:off x="731520" y="2039112"/>
            <a:ext cx="4907127" cy="4023360"/>
          </a:xfrm>
          <a:prstGeom prst="rect">
            <a:avLst/>
          </a:prstGeom>
          <a:noFill/>
        </p:spPr>
        <p:txBody>
          <a:bodyPr wrap="square" anchor="t" lIns="0" rIns="0" tIns="0" bIns="0">
            <a:spAutoFit/>
          </a:bodyPr>
          <a:lstStyle/>
          <a:p>
            <a:pPr algn="l">
              <a:spcAft>
                <a:spcPts val="700"/>
              </a:spcAft>
            </a:pPr>
            <a:r>
              <a:rPr sz="1500" b="1" i="0">
                <a:solidFill>
                  <a:srgbClr val="00426A"/>
                </a:solidFill>
                <a:latin typeface="Calibri"/>
              </a:rPr>
              <a:t>•  </a:t>
            </a:r>
            <a:r>
              <a:rPr sz="1500" b="0" i="0">
                <a:solidFill>
                  <a:srgbClr val="191919"/>
                </a:solidFill>
                <a:latin typeface="Calibri"/>
              </a:rPr>
              <a:t>Any measurable attribute: pixel intensity, word frequency</a:t>
            </a:r>
          </a:p>
          <a:p>
            <a:pPr algn="l">
              <a:spcAft>
                <a:spcPts val="700"/>
              </a:spcAft>
            </a:pPr>
            <a:r>
              <a:rPr sz="1500" b="1" i="0">
                <a:solidFill>
                  <a:srgbClr val="00426A"/>
                </a:solidFill>
                <a:latin typeface="Calibri"/>
              </a:rPr>
              <a:t>•  </a:t>
            </a:r>
            <a:r>
              <a:rPr sz="1500" b="0" i="0">
                <a:solidFill>
                  <a:srgbClr val="191919"/>
                </a:solidFill>
                <a:latin typeface="Calibri"/>
              </a:rPr>
              <a:t>Extracted automatically, purely data-driven</a:t>
            </a:r>
          </a:p>
          <a:p>
            <a:pPr algn="l">
              <a:spcAft>
                <a:spcPts val="700"/>
              </a:spcAft>
            </a:pPr>
            <a:r>
              <a:rPr sz="1500" b="1" i="0">
                <a:solidFill>
                  <a:srgbClr val="00426A"/>
                </a:solidFill>
                <a:latin typeface="Calibri"/>
              </a:rPr>
              <a:t>•  </a:t>
            </a:r>
            <a:r>
              <a:rPr sz="1500" b="0" i="0">
                <a:solidFill>
                  <a:srgbClr val="191919"/>
                </a:solidFill>
                <a:latin typeface="Calibri"/>
              </a:rPr>
              <a:t>Aim: maximize predictive performance</a:t>
            </a:r>
          </a:p>
        </p:txBody>
      </p:sp>
      <p:sp>
        <p:nvSpPr>
          <p:cNvPr id="8" name="Rectangle 7"/>
          <p:cNvSpPr/>
          <p:nvPr/>
        </p:nvSpPr>
        <p:spPr>
          <a:xfrm>
            <a:off x="6324447" y="1307592"/>
            <a:ext cx="5364327" cy="493776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53047" y="1490472"/>
            <a:ext cx="4907127" cy="457200"/>
          </a:xfrm>
          <a:prstGeom prst="rect">
            <a:avLst/>
          </a:prstGeom>
          <a:noFill/>
        </p:spPr>
        <p:txBody>
          <a:bodyPr wrap="square" anchor="t" lIns="0" rIns="0" tIns="0" bIns="0">
            <a:spAutoFit/>
          </a:bodyPr>
          <a:lstStyle/>
          <a:p>
            <a:r>
              <a:rPr sz="1700" b="1" i="0">
                <a:solidFill>
                  <a:srgbClr val="990000"/>
                </a:solidFill>
                <a:latin typeface="Calibri"/>
              </a:rPr>
              <a:t>Social science</a:t>
            </a:r>
          </a:p>
        </p:txBody>
      </p:sp>
      <p:sp>
        <p:nvSpPr>
          <p:cNvPr id="10" name="TextBox 9"/>
          <p:cNvSpPr txBox="1"/>
          <p:nvPr/>
        </p:nvSpPr>
        <p:spPr>
          <a:xfrm>
            <a:off x="6553047" y="2039112"/>
            <a:ext cx="4907127" cy="4023360"/>
          </a:xfrm>
          <a:prstGeom prst="rect">
            <a:avLst/>
          </a:prstGeom>
          <a:noFill/>
        </p:spPr>
        <p:txBody>
          <a:bodyPr wrap="square" anchor="t" lIns="0" rIns="0" tIns="0" bIns="0">
            <a:spAutoFit/>
          </a:bodyPr>
          <a:lstStyle/>
          <a:p>
            <a:pPr algn="l">
              <a:spcAft>
                <a:spcPts val="700"/>
              </a:spcAft>
            </a:pPr>
            <a:r>
              <a:rPr sz="1500" b="1" i="0">
                <a:solidFill>
                  <a:srgbClr val="00426A"/>
                </a:solidFill>
                <a:latin typeface="Calibri"/>
              </a:rPr>
              <a:t>•  </a:t>
            </a:r>
            <a:r>
              <a:rPr sz="1500" b="0" i="0">
                <a:solidFill>
                  <a:srgbClr val="191919"/>
                </a:solidFill>
                <a:latin typeface="Calibri"/>
              </a:rPr>
              <a:t>A variable imbued with conceptual and theoretical meaning</a:t>
            </a:r>
          </a:p>
          <a:p>
            <a:pPr algn="l">
              <a:spcAft>
                <a:spcPts val="700"/>
              </a:spcAft>
            </a:pPr>
            <a:r>
              <a:rPr sz="1500" b="1" i="0">
                <a:solidFill>
                  <a:srgbClr val="00426A"/>
                </a:solidFill>
                <a:latin typeface="Calibri"/>
              </a:rPr>
              <a:t>•  </a:t>
            </a:r>
            <a:r>
              <a:rPr sz="1500" b="0" i="0">
                <a:solidFill>
                  <a:srgbClr val="191919"/>
                </a:solidFill>
                <a:latin typeface="Calibri"/>
              </a:rPr>
              <a:t>Chosen or coded to reflect theory: trust, social capital, framing</a:t>
            </a:r>
          </a:p>
          <a:p>
            <a:pPr algn="l">
              <a:spcAft>
                <a:spcPts val="700"/>
              </a:spcAft>
            </a:pPr>
            <a:r>
              <a:rPr sz="1500" b="1" i="0">
                <a:solidFill>
                  <a:srgbClr val="00426A"/>
                </a:solidFill>
                <a:latin typeface="Calibri"/>
              </a:rPr>
              <a:t>•  </a:t>
            </a:r>
            <a:r>
              <a:rPr sz="1500" b="0" i="0">
                <a:solidFill>
                  <a:srgbClr val="191919"/>
                </a:solidFill>
                <a:latin typeface="Calibri"/>
              </a:rPr>
              <a:t>Aim: preserve conceptual relevance</a:t>
            </a:r>
          </a:p>
        </p:txBody>
      </p:sp>
      <p:sp>
        <p:nvSpPr>
          <p:cNvPr id="11" name="Rectangle 10"/>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Careful feature design keeps analyses able to speak to social theory, not only to accuracy.</a:t>
            </a:r>
          </a:p>
        </p:txBody>
      </p:sp>
      <p:sp>
        <p:nvSpPr>
          <p:cNvPr id="13" name="TextBox 12"/>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20 / 42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Auxiliary instruments: the bridge in the middle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Workflow: raw data → auxiliary instrument → measure (feature)</a:t>
            </a:r>
          </a:p>
          <a:p>
            <a:pPr algn="l">
              <a:spcAft>
                <a:spcPts val="1000"/>
              </a:spcAft>
            </a:pPr>
            <a:r>
              <a:rPr sz="1900" b="1" i="0">
                <a:solidFill>
                  <a:srgbClr val="00426A"/>
                </a:solidFill>
                <a:latin typeface="Calibri"/>
              </a:rPr>
              <a:t>•  </a:t>
            </a:r>
            <a:r>
              <a:rPr sz="1900" b="0" i="0">
                <a:solidFill>
                  <a:srgbClr val="191919"/>
                </a:solidFill>
                <a:latin typeface="Calibri"/>
              </a:rPr>
              <a:t>“Instrument” means a practical measurement tool, not an instrumental variable</a:t>
            </a:r>
          </a:p>
          <a:p>
            <a:pPr algn="l">
              <a:spcAft>
                <a:spcPts val="1000"/>
              </a:spcAft>
            </a:pPr>
            <a:r>
              <a:rPr sz="1900" b="1" i="0">
                <a:solidFill>
                  <a:srgbClr val="00426A"/>
                </a:solidFill>
                <a:latin typeface="Calibri"/>
              </a:rPr>
              <a:t>•  </a:t>
            </a:r>
            <a:r>
              <a:rPr sz="1900" b="0" i="0">
                <a:solidFill>
                  <a:srgbClr val="191919"/>
                </a:solidFill>
                <a:latin typeface="Calibri"/>
              </a:rPr>
              <a:t>Rarely the outcome of interest; it makes measurement feasible, reusable, transparent</a:t>
            </a:r>
          </a:p>
          <a:p>
            <a:pPr algn="l">
              <a:spcAft>
                <a:spcPts val="1000"/>
              </a:spcAft>
            </a:pPr>
            <a:r>
              <a:rPr sz="1900" b="1" i="0">
                <a:solidFill>
                  <a:srgbClr val="00426A"/>
                </a:solidFill>
                <a:latin typeface="Calibri"/>
              </a:rPr>
              <a:t>•  </a:t>
            </a:r>
            <a:r>
              <a:rPr sz="1900" b="0" i="0">
                <a:solidFill>
                  <a:srgbClr val="191919"/>
                </a:solidFill>
                <a:latin typeface="Calibri"/>
              </a:rPr>
              <a:t>You can point to a concrete object: a network, a matrix</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Measurement in CSS is multi-stage; the intermediates carry the key decisions.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21 / 42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 coauthorship network measures closeness and connectedness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aux_inst_example_ntwk__crop.png"/>
          <p:cNvPicPr>
            <a:picLocks noChangeAspect="1"/>
          </p:cNvPicPr>
          <p:nvPr/>
        </p:nvPicPr>
        <p:blipFill>
          <a:blip r:embed="rId2"/>
          <a:stretch>
            <a:fillRect/>
          </a:stretch>
        </p:blipFill>
        <p:spPr>
          <a:xfrm>
            <a:off x="2975111" y="1261872"/>
            <a:ext cx="6241472" cy="4343400"/>
          </a:xfrm>
          <a:prstGeom prst="rect">
            <a:avLst/>
          </a:prstGeom>
        </p:spPr>
      </p:pic>
      <p:sp>
        <p:nvSpPr>
          <p:cNvPr id="6" name="TextBox 5"/>
          <p:cNvSpPr txBox="1"/>
          <p:nvPr/>
        </p:nvSpPr>
        <p:spPr>
          <a:xfrm>
            <a:off x="868680" y="5696712"/>
            <a:ext cx="10454335" cy="640080"/>
          </a:xfrm>
          <a:prstGeom prst="rect">
            <a:avLst/>
          </a:prstGeom>
          <a:noFill/>
        </p:spPr>
        <p:txBody>
          <a:bodyPr wrap="square" anchor="t" lIns="0" rIns="0" tIns="0" bIns="0">
            <a:spAutoFit/>
          </a:bodyPr>
          <a:lstStyle/>
          <a:p>
            <a:pPr algn="ctr"/>
            <a:r>
              <a:rPr sz="1400" b="0" i="0">
                <a:solidFill>
                  <a:srgbClr val="191919"/>
                </a:solidFill>
                <a:latin typeface="Calibri"/>
              </a:rPr>
              <a:t>Nodes are authors; an edge means at least one coauthored publication. Closeness becomes network distance (b is nearer to i than c); connectedness becomes degree (i has four ties, b has two). Adapted from Ma (2024), Fig. 1A.</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network is the instrument; the statistics computed on it are the measures.</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22 / 42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document-topic matrix turns topics into measures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diagrams-doc_topic_mtx.png"/>
          <p:cNvPicPr>
            <a:picLocks noChangeAspect="1"/>
          </p:cNvPicPr>
          <p:nvPr/>
        </p:nvPicPr>
        <p:blipFill>
          <a:blip r:embed="rId2"/>
          <a:stretch>
            <a:fillRect/>
          </a:stretch>
        </p:blipFill>
        <p:spPr>
          <a:xfrm>
            <a:off x="793235" y="1261872"/>
            <a:ext cx="10605224" cy="4343400"/>
          </a:xfrm>
          <a:prstGeom prst="rect">
            <a:avLst/>
          </a:prstGeom>
        </p:spPr>
      </p:pic>
      <p:sp>
        <p:nvSpPr>
          <p:cNvPr id="6" name="TextBox 5"/>
          <p:cNvSpPr txBox="1"/>
          <p:nvPr/>
        </p:nvSpPr>
        <p:spPr>
          <a:xfrm>
            <a:off x="868680" y="5696712"/>
            <a:ext cx="10454335" cy="640080"/>
          </a:xfrm>
          <a:prstGeom prst="rect">
            <a:avLst/>
          </a:prstGeom>
          <a:noFill/>
        </p:spPr>
        <p:txBody>
          <a:bodyPr wrap="square" anchor="t" lIns="0" rIns="0" tIns="0" bIns="0">
            <a:spAutoFit/>
          </a:bodyPr>
          <a:lstStyle/>
          <a:p>
            <a:pPr algn="ctr"/>
            <a:r>
              <a:rPr sz="1400" b="0" i="0">
                <a:solidFill>
                  <a:srgbClr val="191919"/>
                </a:solidFill>
                <a:latin typeface="Calibri"/>
              </a:rPr>
              <a:t>Rows are documents, columns are topics, entries are topic proportions summing to 1 per row. Recreated illustrative excerpt after Heiberger et al. (2021).</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One matrix yields focus, novelty, and even cross-language relevance measures.</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23 / 42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§5.5</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What makes computational measures unique?</a:t>
            </a:r>
          </a:p>
        </p:txBody>
      </p:sp>
      <p:sp>
        <p:nvSpPr>
          <p:cNvPr id="4" name="Rectangle 3"/>
          <p:cNvSpPr/>
          <p:nvPr/>
        </p:nvSpPr>
        <p:spPr>
          <a:xfrm>
            <a:off x="722376" y="3977639"/>
            <a:ext cx="1554480" cy="457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New data meets new analytical capacity — and new points of failure.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5 · Concepts to Measures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24 / 42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Found data: records produced for something else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Fine-grained, time-stamped behavioral traces at enormous scale</a:t>
            </a:r>
          </a:p>
          <a:p>
            <a:pPr algn="l">
              <a:spcAft>
                <a:spcPts val="1000"/>
              </a:spcAft>
            </a:pPr>
            <a:r>
              <a:rPr sz="1900" b="1" i="0">
                <a:solidFill>
                  <a:srgbClr val="00426A"/>
                </a:solidFill>
                <a:latin typeface="Calibri"/>
              </a:rPr>
              <a:t>•  </a:t>
            </a:r>
            <a:r>
              <a:rPr sz="1900" b="0" i="0">
                <a:solidFill>
                  <a:srgbClr val="191919"/>
                </a:solidFill>
                <a:latin typeface="Calibri"/>
              </a:rPr>
              <a:t>Not simply more data: new kinds of data (who interacts with whom, when)</a:t>
            </a:r>
          </a:p>
          <a:p>
            <a:pPr algn="l">
              <a:spcAft>
                <a:spcPts val="1000"/>
              </a:spcAft>
            </a:pPr>
            <a:r>
              <a:rPr sz="1900" b="1" i="0">
                <a:solidFill>
                  <a:srgbClr val="00426A"/>
                </a:solidFill>
                <a:latin typeface="Calibri"/>
              </a:rPr>
              <a:t>•  </a:t>
            </a:r>
            <a:r>
              <a:rPr sz="1900" b="0" i="0">
                <a:solidFill>
                  <a:srgbClr val="191919"/>
                </a:solidFill>
                <a:latin typeface="Calibri"/>
              </a:rPr>
              <a:t>Repurposing: reusing records collected for another purpose (Salganik)</a:t>
            </a:r>
          </a:p>
          <a:p>
            <a:pPr algn="l">
              <a:spcAft>
                <a:spcPts val="1000"/>
              </a:spcAft>
            </a:pPr>
            <a:r>
              <a:rPr sz="1900" b="1" i="0">
                <a:solidFill>
                  <a:srgbClr val="00426A"/>
                </a:solidFill>
                <a:latin typeface="Calibri"/>
              </a:rPr>
              <a:t>•  </a:t>
            </a:r>
            <a:r>
              <a:rPr sz="1900" b="0" i="0">
                <a:solidFill>
                  <a:srgbClr val="191919"/>
                </a:solidFill>
                <a:latin typeface="Calibri"/>
              </a:rPr>
              <a:t>Risks: local conventions, shifting categories, undocumented provenance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Data availability is never a free lunch; provenance and missingness are substantive.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25 / 42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28600"/>
            <a:ext cx="4420512" cy="1280160"/>
          </a:xfrm>
          <a:prstGeom prst="rect">
            <a:avLst/>
          </a:prstGeom>
          <a:noFill/>
        </p:spPr>
        <p:txBody>
          <a:bodyPr wrap="square" anchor="b" lIns="0" rIns="0" tIns="0" bIns="0">
            <a:spAutoFit/>
          </a:bodyPr>
          <a:lstStyle/>
          <a:p>
            <a:r>
              <a:rPr sz="2400" b="1" i="0">
                <a:solidFill>
                  <a:srgbClr val="00426A"/>
                </a:solidFill>
                <a:latin typeface="Calibri"/>
              </a:rPr>
              <a:t>Street View repurposed: cars predict demographics</a:t>
            </a:r>
          </a:p>
        </p:txBody>
      </p:sp>
      <p:sp>
        <p:nvSpPr>
          <p:cNvPr id="3" name="TextBox 2"/>
          <p:cNvSpPr txBox="1"/>
          <p:nvPr/>
        </p:nvSpPr>
        <p:spPr>
          <a:xfrm>
            <a:off x="502920" y="256032"/>
            <a:ext cx="4420512" cy="320040"/>
          </a:xfrm>
          <a:prstGeom prst="rect">
            <a:avLst/>
          </a:prstGeom>
          <a:noFill/>
        </p:spPr>
        <p:txBody>
          <a:bodyPr wrap="square" anchor="t" lIns="0" rIns="0" tIns="0" bIns="0">
            <a:spAutoFit/>
          </a:bodyPr>
          <a:lstStyle/>
          <a:p>
            <a:r>
              <a:rPr sz="1300" b="0" i="0">
                <a:solidFill>
                  <a:srgbClr val="5F6368"/>
                </a:solidFill>
                <a:latin typeface="Calibri"/>
              </a:rPr>
              <a:t>§5.5</a:t>
            </a:r>
          </a:p>
        </p:txBody>
      </p:sp>
      <p:sp>
        <p:nvSpPr>
          <p:cNvPr id="4" name="Rectangle 3"/>
          <p:cNvSpPr/>
          <p:nvPr/>
        </p:nvSpPr>
        <p:spPr>
          <a:xfrm>
            <a:off x="502920" y="1600200"/>
            <a:ext cx="4420512"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gebru_using_deep_learning_2017.jpeg"/>
          <p:cNvPicPr>
            <a:picLocks noChangeAspect="1"/>
          </p:cNvPicPr>
          <p:nvPr/>
        </p:nvPicPr>
        <p:blipFill>
          <a:blip r:embed="rId2"/>
          <a:stretch>
            <a:fillRect/>
          </a:stretch>
        </p:blipFill>
        <p:spPr>
          <a:xfrm>
            <a:off x="5289192" y="182880"/>
            <a:ext cx="6582462" cy="6181344"/>
          </a:xfrm>
          <a:prstGeom prst="rect">
            <a:avLst/>
          </a:prstGeom>
        </p:spPr>
      </p:pic>
      <p:sp>
        <p:nvSpPr>
          <p:cNvPr id="6" name="TextBox 5"/>
          <p:cNvSpPr txBox="1"/>
          <p:nvPr/>
        </p:nvSpPr>
        <p:spPr>
          <a:xfrm>
            <a:off x="502920" y="1920240"/>
            <a:ext cx="4420512" cy="3291840"/>
          </a:xfrm>
          <a:prstGeom prst="rect">
            <a:avLst/>
          </a:prstGeom>
          <a:noFill/>
        </p:spPr>
        <p:txBody>
          <a:bodyPr wrap="square" anchor="t" lIns="0" rIns="0" tIns="0" bIns="0">
            <a:spAutoFit/>
          </a:bodyPr>
          <a:lstStyle/>
          <a:p>
            <a:pPr>
              <a:lnSpc>
                <a:spcPct val="115000"/>
              </a:lnSpc>
            </a:pPr>
            <a:r>
              <a:rPr sz="1600" b="0" i="0">
                <a:solidFill>
                  <a:srgbClr val="191919"/>
                </a:solidFill>
                <a:latin typeface="Calibri"/>
              </a:rPr>
              <a:t>50 million images across 200 U.S. cities; 22 million vehicles classified by make, model, and year. Aggregated vehicle features estimate income, race, education, and voting at ZIP-code and precinct level.</a:t>
            </a:r>
          </a:p>
        </p:txBody>
      </p:sp>
      <p:sp>
        <p:nvSpPr>
          <p:cNvPr id="7" name="TextBox 6"/>
          <p:cNvSpPr txBox="1"/>
          <p:nvPr/>
        </p:nvSpPr>
        <p:spPr>
          <a:xfrm>
            <a:off x="502920" y="6044184"/>
            <a:ext cx="4420512" cy="411480"/>
          </a:xfrm>
          <a:prstGeom prst="rect">
            <a:avLst/>
          </a:prstGeom>
          <a:noFill/>
        </p:spPr>
        <p:txBody>
          <a:bodyPr wrap="square" anchor="b" lIns="0" rIns="0" tIns="0" bIns="0">
            <a:spAutoFit/>
          </a:bodyPr>
          <a:lstStyle/>
          <a:p>
            <a:r>
              <a:rPr sz="900" b="0" i="0">
                <a:solidFill>
                  <a:srgbClr val="5F6368"/>
                </a:solidFill>
                <a:latin typeface="Calibri"/>
              </a:rPr>
              <a:t>Source: Gebru et al. (2017), Fig. 1, PNAS. © National Academy of Sciences. Included for instructional use.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Repurposed traces support measures no survey could produce at this spatial resolution.</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26 / 42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Analytical capacity, and its structural blind spot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Algorithms summarize high-dimensional records and amplify researcher coding</a:t>
            </a:r>
          </a:p>
          <a:p>
            <a:pPr algn="l">
              <a:spcAft>
                <a:spcPts val="1000"/>
              </a:spcAft>
            </a:pPr>
            <a:r>
              <a:rPr sz="1900" b="1" i="0">
                <a:solidFill>
                  <a:srgbClr val="00426A"/>
                </a:solidFill>
                <a:latin typeface="Calibri"/>
              </a:rPr>
              <a:t>•  </a:t>
            </a:r>
            <a:r>
              <a:rPr sz="1900" b="0" i="0">
                <a:solidFill>
                  <a:srgbClr val="191919"/>
                </a:solidFill>
                <a:latin typeface="Calibri"/>
              </a:rPr>
              <a:t>Three forms this session: embeddings, transfer learning, generative measurement</a:t>
            </a:r>
          </a:p>
          <a:p>
            <a:pPr algn="l">
              <a:spcAft>
                <a:spcPts val="1000"/>
              </a:spcAft>
            </a:pPr>
            <a:r>
              <a:rPr sz="1900" b="1" i="0">
                <a:solidFill>
                  <a:srgbClr val="00426A"/>
                </a:solidFill>
                <a:latin typeface="Calibri"/>
              </a:rPr>
              <a:t>•  </a:t>
            </a:r>
            <a:r>
              <a:rPr sz="1900" b="0" i="0">
                <a:solidFill>
                  <a:srgbClr val="191919"/>
                </a:solidFill>
                <a:latin typeface="Calibri"/>
              </a:rPr>
              <a:t>Abundant data teach majority patterns well and minority patterns poorly</a:t>
            </a:r>
          </a:p>
          <a:p>
            <a:pPr algn="l">
              <a:spcAft>
                <a:spcPts val="1000"/>
              </a:spcAft>
            </a:pPr>
            <a:r>
              <a:rPr sz="1900" b="1" i="0">
                <a:solidFill>
                  <a:srgbClr val="00426A"/>
                </a:solidFill>
                <a:latin typeface="Calibri"/>
              </a:rPr>
              <a:t>•  </a:t>
            </a:r>
            <a:r>
              <a:rPr sz="1900" b="0" i="0">
                <a:solidFill>
                  <a:srgbClr val="191919"/>
                </a:solidFill>
                <a:latin typeface="Calibri"/>
              </a:rPr>
              <a:t>Social science often centers exactly those rare cases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blind spot returns as the marginal-cases problem at the end of this session.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27 / 42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28600"/>
            <a:ext cx="6342745" cy="1280160"/>
          </a:xfrm>
          <a:prstGeom prst="rect">
            <a:avLst/>
          </a:prstGeom>
          <a:noFill/>
        </p:spPr>
        <p:txBody>
          <a:bodyPr wrap="square" anchor="b" lIns="0" rIns="0" tIns="0" bIns="0">
            <a:spAutoFit/>
          </a:bodyPr>
          <a:lstStyle/>
          <a:p>
            <a:r>
              <a:rPr sz="2400" b="1" i="0">
                <a:solidFill>
                  <a:srgbClr val="00426A"/>
                </a:solidFill>
                <a:latin typeface="Calibri"/>
              </a:rPr>
              <a:t>Word embeddings as dimensions of cultural meaning</a:t>
            </a:r>
          </a:p>
        </p:txBody>
      </p:sp>
      <p:sp>
        <p:nvSpPr>
          <p:cNvPr id="3" name="TextBox 2"/>
          <p:cNvSpPr txBox="1"/>
          <p:nvPr/>
        </p:nvSpPr>
        <p:spPr>
          <a:xfrm>
            <a:off x="502920" y="256032"/>
            <a:ext cx="6342745" cy="320040"/>
          </a:xfrm>
          <a:prstGeom prst="rect">
            <a:avLst/>
          </a:prstGeom>
          <a:noFill/>
        </p:spPr>
        <p:txBody>
          <a:bodyPr wrap="square" anchor="t" lIns="0" rIns="0" tIns="0" bIns="0">
            <a:spAutoFit/>
          </a:bodyPr>
          <a:lstStyle/>
          <a:p>
            <a:r>
              <a:rPr sz="1300" b="0" i="0">
                <a:solidFill>
                  <a:srgbClr val="5F6368"/>
                </a:solidFill>
                <a:latin typeface="Calibri"/>
              </a:rPr>
              <a:t>§5.5</a:t>
            </a:r>
          </a:p>
        </p:txBody>
      </p:sp>
      <p:sp>
        <p:nvSpPr>
          <p:cNvPr id="4" name="Rectangle 3"/>
          <p:cNvSpPr/>
          <p:nvPr/>
        </p:nvSpPr>
        <p:spPr>
          <a:xfrm>
            <a:off x="502920" y="1600200"/>
            <a:ext cx="634274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kozlowski_geometry_culture_analyzing_2019_fig2.jpg"/>
          <p:cNvPicPr>
            <a:picLocks noChangeAspect="1"/>
          </p:cNvPicPr>
          <p:nvPr/>
        </p:nvPicPr>
        <p:blipFill>
          <a:blip r:embed="rId2"/>
          <a:stretch>
            <a:fillRect/>
          </a:stretch>
        </p:blipFill>
        <p:spPr>
          <a:xfrm>
            <a:off x="7211425" y="182880"/>
            <a:ext cx="4660229" cy="6181344"/>
          </a:xfrm>
          <a:prstGeom prst="rect">
            <a:avLst/>
          </a:prstGeom>
        </p:spPr>
      </p:pic>
      <p:sp>
        <p:nvSpPr>
          <p:cNvPr id="6" name="TextBox 5"/>
          <p:cNvSpPr txBox="1"/>
          <p:nvPr/>
        </p:nvSpPr>
        <p:spPr>
          <a:xfrm>
            <a:off x="502920" y="1920240"/>
            <a:ext cx="6342745" cy="3291840"/>
          </a:xfrm>
          <a:prstGeom prst="rect">
            <a:avLst/>
          </a:prstGeom>
          <a:noFill/>
        </p:spPr>
        <p:txBody>
          <a:bodyPr wrap="square" anchor="t" lIns="0" rIns="0" tIns="0" bIns="0">
            <a:spAutoFit/>
          </a:bodyPr>
          <a:lstStyle/>
          <a:p>
            <a:pPr>
              <a:lnSpc>
                <a:spcPct val="115000"/>
              </a:lnSpc>
            </a:pPr>
            <a:r>
              <a:rPr sz="1600" b="0" i="0">
                <a:solidFill>
                  <a:srgbClr val="191919"/>
                </a:solidFill>
                <a:latin typeface="Calibri"/>
              </a:rPr>
              <a:t>(A) Build an affluence dimension by averaging antonym pairs; (B) project words onto it — golf and tennis score affluent, boxing and camping poor; (C) angles between dimensions reveal how cultural axes entangle.</a:t>
            </a:r>
          </a:p>
        </p:txBody>
      </p:sp>
      <p:sp>
        <p:nvSpPr>
          <p:cNvPr id="7" name="TextBox 6"/>
          <p:cNvSpPr txBox="1"/>
          <p:nvPr/>
        </p:nvSpPr>
        <p:spPr>
          <a:xfrm>
            <a:off x="502920" y="6044184"/>
            <a:ext cx="6342745" cy="411480"/>
          </a:xfrm>
          <a:prstGeom prst="rect">
            <a:avLst/>
          </a:prstGeom>
          <a:noFill/>
        </p:spPr>
        <p:txBody>
          <a:bodyPr wrap="square" anchor="b" lIns="0" rIns="0" tIns="0" bIns="0">
            <a:spAutoFit/>
          </a:bodyPr>
          <a:lstStyle/>
          <a:p>
            <a:r>
              <a:rPr sz="900" b="0" i="0">
                <a:solidFill>
                  <a:srgbClr val="5F6368"/>
                </a:solidFill>
                <a:latin typeface="Calibri"/>
              </a:rPr>
              <a:t>Source: Kozlowski et al. (2019), Fig. 2, American Sociological Review. © American Sociological Association. Included for instructional use.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Validation was uneven: correlation with surveys hit .53 for class, .76 for gender, only .27 for race.</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28 / 42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Transfer learning and prompt-based measurement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Transfer learning: repurpose a pretrained model where labels are scarce (Laurer et al.)</a:t>
            </a:r>
          </a:p>
          <a:p>
            <a:pPr algn="l">
              <a:spcAft>
                <a:spcPts val="1000"/>
              </a:spcAft>
            </a:pPr>
            <a:r>
              <a:rPr sz="1900" b="1" i="0">
                <a:solidFill>
                  <a:srgbClr val="00426A"/>
                </a:solidFill>
                <a:latin typeface="Calibri"/>
              </a:rPr>
              <a:t>•  </a:t>
            </a:r>
            <a:r>
              <a:rPr sz="1900" b="0" i="0">
                <a:solidFill>
                  <a:srgbClr val="191919"/>
                </a:solidFill>
                <a:latin typeface="Calibri"/>
              </a:rPr>
              <a:t>Transparency burden rises with pretraining you did not control</a:t>
            </a:r>
          </a:p>
          <a:p>
            <a:pPr algn="l">
              <a:spcAft>
                <a:spcPts val="1000"/>
              </a:spcAft>
            </a:pPr>
            <a:r>
              <a:rPr sz="1900" b="1" i="0">
                <a:solidFill>
                  <a:srgbClr val="00426A"/>
                </a:solidFill>
                <a:latin typeface="Calibri"/>
              </a:rPr>
              <a:t>•  </a:t>
            </a:r>
            <a:r>
              <a:rPr sz="1900" b="0" i="0">
                <a:solidFill>
                  <a:srgbClr val="191919"/>
                </a:solidFill>
                <a:latin typeface="Calibri"/>
              </a:rPr>
              <a:t>Promptbook: prompts documented like a codebook (Stuhler et al.)</a:t>
            </a:r>
          </a:p>
          <a:p>
            <a:pPr algn="l">
              <a:spcAft>
                <a:spcPts val="1000"/>
              </a:spcAft>
            </a:pPr>
            <a:r>
              <a:rPr sz="1900" b="1" i="0">
                <a:solidFill>
                  <a:srgbClr val="00426A"/>
                </a:solidFill>
                <a:latin typeface="Calibri"/>
              </a:rPr>
              <a:t>•  </a:t>
            </a:r>
            <a:r>
              <a:rPr sz="1900" b="0" i="0">
                <a:solidFill>
                  <a:srgbClr val="191919"/>
                </a:solidFill>
                <a:latin typeface="Calibri"/>
              </a:rPr>
              <a:t>Accuracy is field-specific: age 0.99, but religion quietly imputed</a:t>
            </a:r>
          </a:p>
        </p:txBody>
      </p:sp>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Prompting and its failure modes</a:t>
            </a:r>
            <a:r>
              <a:rPr sz="1150" b="0" i="0">
                <a:solidFill>
                  <a:srgbClr val="5F6368"/>
                </a:solidFill>
                <a:latin typeface="Calibri"/>
              </a:rPr>
              <a:t>  ·  cssprimer.org/primers/prompting</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High average accuracy can hide non-random error that biases downstream analysis.</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29 / 42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Traditional and computational measures capture different facets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1426464"/>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r>
                        <a:rPr sz="1600" b="1" i="0">
                          <a:solidFill>
                            <a:srgbClr val="FFFFFF"/>
                          </a:solidFill>
                          <a:latin typeface="Calibri"/>
                        </a:rPr>
                        <a:t>Concept</a:t>
                      </a:r>
                    </a:p>
                  </a:txBody>
                  <a:tcPr>
                    <a:solidFill>
                      <a:srgbClr val="990000"/>
                    </a:solidFill>
                  </a:tcPr>
                </a:tc>
                <a:tc>
                  <a:txBody>
                    <a:bodyPr wrap="square"/>
                    <a:lstStyle/>
                    <a:p>
                      <a:r>
                        <a:rPr sz="1600" b="1" i="0">
                          <a:solidFill>
                            <a:srgbClr val="FFFFFF"/>
                          </a:solidFill>
                          <a:latin typeface="Calibri"/>
                        </a:rPr>
                        <a:t>Traditional measures</a:t>
                      </a:r>
                    </a:p>
                  </a:txBody>
                  <a:tcPr>
                    <a:solidFill>
                      <a:srgbClr val="990000"/>
                    </a:solidFill>
                  </a:tcPr>
                </a:tc>
                <a:tc>
                  <a:txBody>
                    <a:bodyPr wrap="square"/>
                    <a:lstStyle/>
                    <a:p>
                      <a:r>
                        <a:rPr sz="1600" b="1" i="0">
                          <a:solidFill>
                            <a:srgbClr val="FFFFFF"/>
                          </a:solidFill>
                          <a:latin typeface="Calibri"/>
                        </a:rPr>
                        <a:t>Computational measures</a:t>
                      </a:r>
                    </a:p>
                  </a:txBody>
                  <a:tcPr>
                    <a:solidFill>
                      <a:srgbClr val="990000"/>
                    </a:solidFill>
                  </a:tcPr>
                </a:tc>
              </a:tr>
              <a:tr h="475488">
                <a:tc>
                  <a:txBody>
                    <a:bodyPr wrap="square"/>
                    <a:lstStyle/>
                    <a:p>
                      <a:r>
                        <a:rPr sz="1500" b="0" i="0">
                          <a:solidFill>
                            <a:srgbClr val="191919"/>
                          </a:solidFill>
                          <a:latin typeface="Calibri"/>
                        </a:rPr>
                        <a:t>Protest mobilization</a:t>
                      </a:r>
                    </a:p>
                  </a:txBody>
                  <a:tcPr>
                    <a:solidFill>
                      <a:srgbClr val="FFFFFF"/>
                    </a:solidFill>
                  </a:tcPr>
                </a:tc>
                <a:tc>
                  <a:txBody>
                    <a:bodyPr wrap="square"/>
                    <a:lstStyle/>
                    <a:p>
                      <a:r>
                        <a:rPr sz="1500" b="0" i="0">
                          <a:solidFill>
                            <a:srgbClr val="191919"/>
                          </a:solidFill>
                          <a:latin typeface="Calibri"/>
                        </a:rPr>
                        <a:t>Surveys, interviews, ethnography, event catalogs: who participated and what it meant</a:t>
                      </a:r>
                    </a:p>
                  </a:txBody>
                  <a:tcPr>
                    <a:solidFill>
                      <a:srgbClr val="FFFFFF"/>
                    </a:solidFill>
                  </a:tcPr>
                </a:tc>
                <a:tc>
                  <a:txBody>
                    <a:bodyPr wrap="square"/>
                    <a:lstStyle/>
                    <a:p>
                      <a:r>
                        <a:rPr sz="1500" b="0" i="0">
                          <a:solidFill>
                            <a:srgbClr val="191919"/>
                          </a:solidFill>
                          <a:latin typeface="Calibri"/>
                        </a:rPr>
                        <a:t>Follower and message networks from Twitter traces: how information spread, who amplified it (González-Bailón et al.)</a:t>
                      </a:r>
                    </a:p>
                  </a:txBody>
                  <a:tcPr>
                    <a:solidFill>
                      <a:srgbClr val="FFFFFF"/>
                    </a:solidFill>
                  </a:tcPr>
                </a:tc>
              </a:tr>
              <a:tr h="475488">
                <a:tc>
                  <a:txBody>
                    <a:bodyPr wrap="square"/>
                    <a:lstStyle/>
                    <a:p>
                      <a:r>
                        <a:rPr sz="1500" b="0" i="0">
                          <a:solidFill>
                            <a:srgbClr val="191919"/>
                          </a:solidFill>
                          <a:latin typeface="Calibri"/>
                        </a:rPr>
                        <a:t>Scientific consensus</a:t>
                      </a:r>
                    </a:p>
                  </a:txBody>
                  <a:tcPr>
                    <a:solidFill>
                      <a:srgbClr val="FAF9F7"/>
                    </a:solidFill>
                  </a:tcPr>
                </a:tc>
                <a:tc>
                  <a:txBody>
                    <a:bodyPr wrap="square"/>
                    <a:lstStyle/>
                    <a:p>
                      <a:r>
                        <a:rPr sz="1500" b="0" i="0">
                          <a:solidFill>
                            <a:srgbClr val="191919"/>
                          </a:solidFill>
                          <a:latin typeface="Calibri"/>
                        </a:rPr>
                        <a:t>Expert panels and systematic reviews interpreting evidence and arguments</a:t>
                      </a:r>
                    </a:p>
                  </a:txBody>
                  <a:tcPr>
                    <a:solidFill>
                      <a:srgbClr val="FAF9F7"/>
                    </a:solidFill>
                  </a:tcPr>
                </a:tc>
                <a:tc>
                  <a:txBody>
                    <a:bodyPr wrap="square"/>
                    <a:lstStyle/>
                    <a:p>
                      <a:r>
                        <a:rPr sz="1500" b="0" i="0">
                          <a:solidFill>
                            <a:srgbClr val="191919"/>
                          </a:solidFill>
                          <a:latin typeface="Calibri"/>
                        </a:rPr>
                        <a:t>Dynamic citation networks: declining modularity marks closure and consensus (Shwed &amp; Bearman)</a:t>
                      </a:r>
                    </a:p>
                  </a:txBody>
                  <a:tcPr>
                    <a:solidFill>
                      <a:srgbClr val="FAF9F7"/>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Computational measures often trade conceptual depth for coverage; traditional benchmarks stay essential.</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30 / 42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§5.6</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Validity and reliability of “good concepts”</a:t>
            </a:r>
          </a:p>
        </p:txBody>
      </p:sp>
      <p:sp>
        <p:nvSpPr>
          <p:cNvPr id="4" name="Rectangle 3"/>
          <p:cNvSpPr/>
          <p:nvPr/>
        </p:nvSpPr>
        <p:spPr>
          <a:xfrm>
            <a:off x="722376" y="3977639"/>
            <a:ext cx="1554480" cy="457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Eight criteria for the concept, six strategies for the measure.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5 · Concepts to Measures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31 / 42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Eight criteria of conceptual goodness (Gerring)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1307592"/>
            <a:ext cx="5364327" cy="493776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90472"/>
            <a:ext cx="4907127" cy="457200"/>
          </a:xfrm>
          <a:prstGeom prst="rect">
            <a:avLst/>
          </a:prstGeom>
          <a:noFill/>
        </p:spPr>
        <p:txBody>
          <a:bodyPr wrap="square" anchor="t" lIns="0" rIns="0" tIns="0" bIns="0">
            <a:spAutoFit/>
          </a:bodyPr>
          <a:lstStyle/>
          <a:p>
            <a:r>
              <a:rPr sz="1700" b="1" i="0">
                <a:solidFill>
                  <a:srgbClr val="990000"/>
                </a:solidFill>
                <a:latin typeface="Calibri"/>
              </a:rPr>
              <a:t>Definition quality</a:t>
            </a:r>
          </a:p>
        </p:txBody>
      </p:sp>
      <p:sp>
        <p:nvSpPr>
          <p:cNvPr id="7" name="TextBox 6"/>
          <p:cNvSpPr txBox="1"/>
          <p:nvPr/>
        </p:nvSpPr>
        <p:spPr>
          <a:xfrm>
            <a:off x="731520" y="2039112"/>
            <a:ext cx="4907127" cy="4023360"/>
          </a:xfrm>
          <a:prstGeom prst="rect">
            <a:avLst/>
          </a:prstGeom>
          <a:noFill/>
        </p:spPr>
        <p:txBody>
          <a:bodyPr wrap="square" anchor="t" lIns="0" rIns="0" tIns="0" bIns="0">
            <a:spAutoFit/>
          </a:bodyPr>
          <a:lstStyle/>
          <a:p>
            <a:pPr algn="l">
              <a:spcAft>
                <a:spcPts val="700"/>
              </a:spcAft>
            </a:pPr>
            <a:r>
              <a:rPr sz="1500" b="1" i="0">
                <a:solidFill>
                  <a:srgbClr val="00426A"/>
                </a:solidFill>
                <a:latin typeface="Calibri"/>
              </a:rPr>
              <a:t>•  </a:t>
            </a:r>
            <a:r>
              <a:rPr sz="1500" b="1" i="0">
                <a:solidFill>
                  <a:srgbClr val="191919"/>
                </a:solidFill>
                <a:latin typeface="Calibri"/>
              </a:rPr>
              <a:t>Familiarity</a:t>
            </a:r>
            <a:r>
              <a:rPr sz="1500" b="0" i="0">
                <a:solidFill>
                  <a:srgbClr val="191919"/>
                </a:solidFill>
                <a:latin typeface="Calibri"/>
              </a:rPr>
              <a:t> — stay close to established usage</a:t>
            </a:r>
          </a:p>
          <a:p>
            <a:pPr algn="l">
              <a:spcAft>
                <a:spcPts val="700"/>
              </a:spcAft>
            </a:pPr>
            <a:r>
              <a:rPr sz="1500" b="1" i="0">
                <a:solidFill>
                  <a:srgbClr val="00426A"/>
                </a:solidFill>
                <a:latin typeface="Calibri"/>
              </a:rPr>
              <a:t>•  </a:t>
            </a:r>
            <a:r>
              <a:rPr sz="1500" b="1" i="0">
                <a:solidFill>
                  <a:srgbClr val="191919"/>
                </a:solidFill>
                <a:latin typeface="Calibri"/>
              </a:rPr>
              <a:t>Resonance</a:t>
            </a:r>
            <a:r>
              <a:rPr sz="1500" b="0" i="0">
                <a:solidFill>
                  <a:srgbClr val="191919"/>
                </a:solidFill>
                <a:latin typeface="Calibri"/>
              </a:rPr>
              <a:t> — the label rings true to readers</a:t>
            </a:r>
          </a:p>
          <a:p>
            <a:pPr algn="l">
              <a:spcAft>
                <a:spcPts val="700"/>
              </a:spcAft>
            </a:pPr>
            <a:r>
              <a:rPr sz="1500" b="1" i="0">
                <a:solidFill>
                  <a:srgbClr val="00426A"/>
                </a:solidFill>
                <a:latin typeface="Calibri"/>
              </a:rPr>
              <a:t>•  </a:t>
            </a:r>
            <a:r>
              <a:rPr sz="1500" b="1" i="0">
                <a:solidFill>
                  <a:srgbClr val="191919"/>
                </a:solidFill>
                <a:latin typeface="Calibri"/>
              </a:rPr>
              <a:t>Parsimony</a:t>
            </a:r>
            <a:r>
              <a:rPr sz="1500" b="0" i="0">
                <a:solidFill>
                  <a:srgbClr val="191919"/>
                </a:solidFill>
                <a:latin typeface="Calibri"/>
              </a:rPr>
              <a:t> — few defining attributes, no kitchen sinks</a:t>
            </a:r>
          </a:p>
          <a:p>
            <a:pPr algn="l">
              <a:spcAft>
                <a:spcPts val="700"/>
              </a:spcAft>
            </a:pPr>
            <a:r>
              <a:rPr sz="1500" b="1" i="0">
                <a:solidFill>
                  <a:srgbClr val="00426A"/>
                </a:solidFill>
                <a:latin typeface="Calibri"/>
              </a:rPr>
              <a:t>•  </a:t>
            </a:r>
            <a:r>
              <a:rPr sz="1500" b="1" i="0">
                <a:solidFill>
                  <a:srgbClr val="191919"/>
                </a:solidFill>
                <a:latin typeface="Calibri"/>
              </a:rPr>
              <a:t>Coherence</a:t>
            </a:r>
            <a:r>
              <a:rPr sz="1500" b="0" i="0">
                <a:solidFill>
                  <a:srgbClr val="191919"/>
                </a:solidFill>
                <a:latin typeface="Calibri"/>
              </a:rPr>
              <a:t> — attributes hang together logically</a:t>
            </a:r>
          </a:p>
        </p:txBody>
      </p:sp>
      <p:sp>
        <p:nvSpPr>
          <p:cNvPr id="8" name="Rectangle 7"/>
          <p:cNvSpPr/>
          <p:nvPr/>
        </p:nvSpPr>
        <p:spPr>
          <a:xfrm>
            <a:off x="6324447" y="1307592"/>
            <a:ext cx="5364327" cy="493776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53047" y="1490472"/>
            <a:ext cx="4907127" cy="457200"/>
          </a:xfrm>
          <a:prstGeom prst="rect">
            <a:avLst/>
          </a:prstGeom>
          <a:noFill/>
        </p:spPr>
        <p:txBody>
          <a:bodyPr wrap="square" anchor="t" lIns="0" rIns="0" tIns="0" bIns="0">
            <a:spAutoFit/>
          </a:bodyPr>
          <a:lstStyle/>
          <a:p>
            <a:r>
              <a:rPr sz="1700" b="1" i="0">
                <a:solidFill>
                  <a:srgbClr val="990000"/>
                </a:solidFill>
                <a:latin typeface="Calibri"/>
              </a:rPr>
              <a:t>Position among concepts</a:t>
            </a:r>
          </a:p>
        </p:txBody>
      </p:sp>
      <p:sp>
        <p:nvSpPr>
          <p:cNvPr id="10" name="TextBox 9"/>
          <p:cNvSpPr txBox="1"/>
          <p:nvPr/>
        </p:nvSpPr>
        <p:spPr>
          <a:xfrm>
            <a:off x="6553047" y="2039112"/>
            <a:ext cx="4907127" cy="4023360"/>
          </a:xfrm>
          <a:prstGeom prst="rect">
            <a:avLst/>
          </a:prstGeom>
          <a:noFill/>
        </p:spPr>
        <p:txBody>
          <a:bodyPr wrap="square" anchor="t" lIns="0" rIns="0" tIns="0" bIns="0">
            <a:spAutoFit/>
          </a:bodyPr>
          <a:lstStyle/>
          <a:p>
            <a:pPr algn="l">
              <a:spcAft>
                <a:spcPts val="700"/>
              </a:spcAft>
            </a:pPr>
            <a:r>
              <a:rPr sz="1500" b="1" i="0">
                <a:solidFill>
                  <a:srgbClr val="00426A"/>
                </a:solidFill>
                <a:latin typeface="Calibri"/>
              </a:rPr>
              <a:t>•  </a:t>
            </a:r>
            <a:r>
              <a:rPr sz="1500" b="1" i="0">
                <a:solidFill>
                  <a:srgbClr val="191919"/>
                </a:solidFill>
                <a:latin typeface="Calibri"/>
              </a:rPr>
              <a:t>Differentiation</a:t>
            </a:r>
            <a:r>
              <a:rPr sz="1500" b="0" i="0">
                <a:solidFill>
                  <a:srgbClr val="191919"/>
                </a:solidFill>
                <a:latin typeface="Calibri"/>
              </a:rPr>
              <a:t> — influence must not be mere visibility</a:t>
            </a:r>
          </a:p>
          <a:p>
            <a:pPr algn="l">
              <a:spcAft>
                <a:spcPts val="700"/>
              </a:spcAft>
            </a:pPr>
            <a:r>
              <a:rPr sz="1500" b="1" i="0">
                <a:solidFill>
                  <a:srgbClr val="00426A"/>
                </a:solidFill>
                <a:latin typeface="Calibri"/>
              </a:rPr>
              <a:t>•  </a:t>
            </a:r>
            <a:r>
              <a:rPr sz="1500" b="1" i="0">
                <a:solidFill>
                  <a:srgbClr val="191919"/>
                </a:solidFill>
                <a:latin typeface="Calibri"/>
              </a:rPr>
              <a:t>Depth</a:t>
            </a:r>
            <a:r>
              <a:rPr sz="1500" b="0" i="0">
                <a:solidFill>
                  <a:srgbClr val="191919"/>
                </a:solidFill>
                <a:latin typeface="Calibri"/>
              </a:rPr>
              <a:t> — scope conditions and facets specified</a:t>
            </a:r>
          </a:p>
          <a:p>
            <a:pPr algn="l">
              <a:spcAft>
                <a:spcPts val="700"/>
              </a:spcAft>
            </a:pPr>
            <a:r>
              <a:rPr sz="1500" b="1" i="0">
                <a:solidFill>
                  <a:srgbClr val="00426A"/>
                </a:solidFill>
                <a:latin typeface="Calibri"/>
              </a:rPr>
              <a:t>•  </a:t>
            </a:r>
            <a:r>
              <a:rPr sz="1500" b="1" i="0">
                <a:solidFill>
                  <a:srgbClr val="191919"/>
                </a:solidFill>
                <a:latin typeface="Calibri"/>
              </a:rPr>
              <a:t>Theoretical utility</a:t>
            </a:r>
            <a:r>
              <a:rPr sz="1500" b="0" i="0">
                <a:solidFill>
                  <a:srgbClr val="191919"/>
                </a:solidFill>
                <a:latin typeface="Calibri"/>
              </a:rPr>
              <a:t> — instrument matches mechanism</a:t>
            </a:r>
          </a:p>
          <a:p>
            <a:pPr algn="l">
              <a:spcAft>
                <a:spcPts val="700"/>
              </a:spcAft>
            </a:pPr>
            <a:r>
              <a:rPr sz="1500" b="1" i="0">
                <a:solidFill>
                  <a:srgbClr val="00426A"/>
                </a:solidFill>
                <a:latin typeface="Calibri"/>
              </a:rPr>
              <a:t>•  </a:t>
            </a:r>
            <a:r>
              <a:rPr sz="1500" b="1" i="0">
                <a:solidFill>
                  <a:srgbClr val="191919"/>
                </a:solidFill>
                <a:latin typeface="Calibri"/>
              </a:rPr>
              <a:t>Field utility</a:t>
            </a:r>
            <a:r>
              <a:rPr sz="1500" b="0" i="0">
                <a:solidFill>
                  <a:srgbClr val="191919"/>
                </a:solidFill>
                <a:latin typeface="Calibri"/>
              </a:rPr>
              <a:t> — leaves neighboring concepts their referents</a:t>
            </a:r>
          </a:p>
        </p:txBody>
      </p:sp>
      <p:sp>
        <p:nvSpPr>
          <p:cNvPr id="11" name="Rectangle 10"/>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Scale and sophistication do not guarantee conceptual adequacy.</a:t>
            </a:r>
          </a:p>
        </p:txBody>
      </p:sp>
      <p:sp>
        <p:nvSpPr>
          <p:cNvPr id="13" name="TextBox 12"/>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32 / 42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Validity, reliability, and the evidence for each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Validity: does it capture what it claims? Reliability: is it stable?</a:t>
            </a:r>
          </a:p>
          <a:p>
            <a:pPr algn="l">
              <a:spcAft>
                <a:spcPts val="1000"/>
              </a:spcAft>
            </a:pPr>
            <a:r>
              <a:rPr sz="1900" b="1" i="0">
                <a:solidFill>
                  <a:srgbClr val="00426A"/>
                </a:solidFill>
                <a:latin typeface="Calibri"/>
              </a:rPr>
              <a:t>•  </a:t>
            </a:r>
            <a:r>
              <a:rPr sz="1900" b="0" i="0">
                <a:solidFill>
                  <a:srgbClr val="191919"/>
                </a:solidFill>
                <a:latin typeface="Calibri"/>
              </a:rPr>
              <a:t>A measure can be reliable and consistently wrong</a:t>
            </a:r>
          </a:p>
          <a:p>
            <a:pPr algn="l">
              <a:spcAft>
                <a:spcPts val="1000"/>
              </a:spcAft>
            </a:pPr>
            <a:r>
              <a:rPr sz="1900" b="1" i="0">
                <a:solidFill>
                  <a:srgbClr val="00426A"/>
                </a:solidFill>
                <a:latin typeface="Calibri"/>
              </a:rPr>
              <a:t>•  </a:t>
            </a:r>
            <a:r>
              <a:rPr sz="1900" b="0" i="0">
                <a:solidFill>
                  <a:srgbClr val="191919"/>
                </a:solidFill>
                <a:latin typeface="Calibri"/>
              </a:rPr>
              <a:t>Six strategies: face checks, benchmarks, outcome tests, theory tests, stability, error audits</a:t>
            </a:r>
          </a:p>
          <a:p>
            <a:pPr algn="l">
              <a:spcAft>
                <a:spcPts val="1000"/>
              </a:spcAft>
            </a:pPr>
            <a:r>
              <a:rPr sz="1900" b="1" i="0">
                <a:solidFill>
                  <a:srgbClr val="00426A"/>
                </a:solidFill>
                <a:latin typeface="Calibri"/>
              </a:rPr>
              <a:t>•  </a:t>
            </a:r>
            <a:r>
              <a:rPr sz="1900" b="0" i="0">
                <a:solidFill>
                  <a:srgbClr val="191919"/>
                </a:solidFill>
                <a:latin typeface="Calibri"/>
              </a:rPr>
              <a:t>Multi-stage pipelines can introduce error at every stage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All quantitative models of language are wrong; validation must be extensive and problem-specific.</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33 / 42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§5.7</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The marginal-cases problem</a:t>
            </a:r>
          </a:p>
        </p:txBody>
      </p:sp>
      <p:sp>
        <p:nvSpPr>
          <p:cNvPr id="4" name="Rectangle 3"/>
          <p:cNvSpPr/>
          <p:nvPr/>
        </p:nvSpPr>
        <p:spPr>
          <a:xfrm>
            <a:off x="722376" y="3977639"/>
            <a:ext cx="1554480" cy="457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Rare in the data, central to the theory.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5 · Concepts to Measures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34 / 42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Why algorithms struggle with rare but central cases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§5.7</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Protest events, equity framing, hate speech: small fractions of large corpora</a:t>
            </a:r>
          </a:p>
          <a:p>
            <a:pPr algn="l">
              <a:spcAft>
                <a:spcPts val="1000"/>
              </a:spcAft>
            </a:pPr>
            <a:r>
              <a:rPr sz="1900" b="1" i="0">
                <a:solidFill>
                  <a:srgbClr val="00426A"/>
                </a:solidFill>
                <a:latin typeface="Calibri"/>
              </a:rPr>
              <a:t>•  </a:t>
            </a:r>
            <a:r>
              <a:rPr sz="1900" b="0" i="0">
                <a:solidFill>
                  <a:srgbClr val="191919"/>
                </a:solidFill>
                <a:latin typeface="Calibri"/>
              </a:rPr>
              <a:t>A 97% non-protest corpus teaches the majority pattern reliably, the minority poorly</a:t>
            </a:r>
          </a:p>
          <a:p>
            <a:pPr algn="l">
              <a:spcAft>
                <a:spcPts val="1000"/>
              </a:spcAft>
            </a:pPr>
            <a:r>
              <a:rPr sz="1900" b="1" i="0">
                <a:solidFill>
                  <a:srgbClr val="00426A"/>
                </a:solidFill>
                <a:latin typeface="Calibri"/>
              </a:rPr>
              <a:t>•  </a:t>
            </a:r>
            <a:r>
              <a:rPr sz="1900" b="0" i="0">
                <a:solidFill>
                  <a:srgbClr val="191919"/>
                </a:solidFill>
                <a:latin typeface="Calibri"/>
              </a:rPr>
              <a:t>Topic models absorb rare themes; embeddings blur minority discourse</a:t>
            </a:r>
          </a:p>
          <a:p>
            <a:pPr algn="l">
              <a:spcAft>
                <a:spcPts val="1000"/>
              </a:spcAft>
            </a:pPr>
            <a:r>
              <a:rPr sz="1900" b="1" i="0">
                <a:solidFill>
                  <a:srgbClr val="00426A"/>
                </a:solidFill>
                <a:latin typeface="Calibri"/>
              </a:rPr>
              <a:t>•  </a:t>
            </a:r>
            <a:r>
              <a:rPr sz="1900" b="0" i="0">
                <a:solidFill>
                  <a:srgbClr val="191919"/>
                </a:solidFill>
                <a:latin typeface="Calibri"/>
              </a:rPr>
              <a:t>Transfer learning helps with imbalance, but the asymmetry remains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cases a pipeline most likely misses are the ones you most want to find.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35 / 42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Too small and too noisy: how the errors compound</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§5.7</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False negatives remove genuine minority cases: suppression</a:t>
            </a:r>
          </a:p>
          <a:p>
            <a:pPr algn="l">
              <a:spcAft>
                <a:spcPts val="1000"/>
              </a:spcAft>
            </a:pPr>
            <a:r>
              <a:rPr sz="1900" b="1" i="0">
                <a:solidFill>
                  <a:srgbClr val="00426A"/>
                </a:solidFill>
                <a:latin typeface="Calibri"/>
              </a:rPr>
              <a:t>•  </a:t>
            </a:r>
            <a:r>
              <a:rPr sz="1900" b="0" i="0">
                <a:solidFill>
                  <a:srgbClr val="191919"/>
                </a:solidFill>
                <a:latin typeface="Calibri"/>
              </a:rPr>
              <a:t>False positives add majority-class impostors: dilution</a:t>
            </a:r>
          </a:p>
          <a:p>
            <a:pPr algn="l">
              <a:spcAft>
                <a:spcPts val="1000"/>
              </a:spcAft>
            </a:pPr>
            <a:r>
              <a:rPr sz="1900" b="1" i="0">
                <a:solidFill>
                  <a:srgbClr val="00426A"/>
                </a:solidFill>
                <a:latin typeface="Calibri"/>
              </a:rPr>
              <a:t>•  </a:t>
            </a:r>
            <a:r>
              <a:rPr sz="1900" b="0" i="0">
                <a:solidFill>
                  <a:srgbClr val="191919"/>
                </a:solidFill>
                <a:latin typeface="Calibri"/>
              </a:rPr>
              <a:t>Both distort the minority category in the same direction</a:t>
            </a:r>
          </a:p>
          <a:p>
            <a:pPr algn="l">
              <a:spcAft>
                <a:spcPts val="1000"/>
              </a:spcAft>
            </a:pPr>
            <a:r>
              <a:rPr sz="1900" b="1" i="0">
                <a:solidFill>
                  <a:srgbClr val="00426A"/>
                </a:solidFill>
                <a:latin typeface="Calibri"/>
              </a:rPr>
              <a:t>•  </a:t>
            </a:r>
            <a:r>
              <a:rPr sz="1900" b="0" i="0">
                <a:solidFill>
                  <a:srgbClr val="191919"/>
                </a:solidFill>
                <a:latin typeface="Calibri"/>
              </a:rPr>
              <a:t>97% aggregate accuracy is achievable while learning nothing about the minority class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Only class-level precision and recall reveal whether the pipeline sees your cases.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36 / 42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1097280" y="0"/>
            <a:ext cx="9997135" cy="6547104"/>
          </a:xfrm>
          <a:prstGeom prst="rect">
            <a:avLst/>
          </a:prstGeom>
          <a:noFill/>
        </p:spPr>
        <p:txBody>
          <a:bodyPr wrap="square" anchor="ctr" lIns="0" rIns="0" tIns="0" bIns="0">
            <a:spAutoFit/>
          </a:bodyPr>
          <a:lstStyle/>
          <a:p>
            <a:pPr algn="ctr"/>
            <a:r>
              <a:rPr sz="3200" b="1" i="0">
                <a:solidFill>
                  <a:srgbClr val="00426A"/>
                </a:solidFill>
                <a:latin typeface="Calibri"/>
              </a:rPr>
              <a:t>“CSS expands what we can measure, but it does not relax the basic obligations of measurement.”</a:t>
            </a:r>
          </a:p>
          <a:p>
            <a:pPr algn="ctr">
              <a:spcBef>
                <a:spcPts val="1800"/>
              </a:spcBef>
            </a:pPr>
            <a:r>
              <a:rPr sz="1500" b="0" i="1">
                <a:solidFill>
                  <a:srgbClr val="5F6368"/>
                </a:solidFill>
                <a:latin typeface="Calibri"/>
              </a:rPr>
              <a:t>Chapter 5</a:t>
            </a:r>
          </a:p>
        </p:txBody>
      </p:sp>
      <p:sp>
        <p:nvSpPr>
          <p:cNvPr id="3" name="Rectangle 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5 · Concepts to Measures  ·  cssprimer.org</a:t>
            </a:r>
          </a:p>
        </p:txBody>
      </p:sp>
      <p:sp>
        <p:nvSpPr>
          <p:cNvPr id="5" name="TextBox 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37 / 42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AI as concept-development partner, not judge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§5.8</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Brainstorming: candidate concepts, dimensions, indicators — a hypothesis list, not evidence</a:t>
            </a:r>
          </a:p>
          <a:p>
            <a:pPr algn="l">
              <a:spcAft>
                <a:spcPts val="1000"/>
              </a:spcAft>
            </a:pPr>
            <a:r>
              <a:rPr sz="1900" b="1" i="0">
                <a:solidFill>
                  <a:srgbClr val="00426A"/>
                </a:solidFill>
                <a:latin typeface="Calibri"/>
              </a:rPr>
              <a:t>•  </a:t>
            </a:r>
            <a:r>
              <a:rPr sz="1900" b="0" i="0">
                <a:solidFill>
                  <a:srgbClr val="191919"/>
                </a:solidFill>
                <a:latin typeface="Calibri"/>
              </a:rPr>
              <a:t>Mainstream by construction: suggestions tilt toward well-studied populations</a:t>
            </a:r>
          </a:p>
          <a:p>
            <a:pPr algn="l">
              <a:spcAft>
                <a:spcPts val="1000"/>
              </a:spcAft>
            </a:pPr>
            <a:r>
              <a:rPr sz="1900" b="1" i="0">
                <a:solidFill>
                  <a:srgbClr val="00426A"/>
                </a:solidFill>
                <a:latin typeface="Calibri"/>
              </a:rPr>
              <a:t>•  </a:t>
            </a:r>
            <a:r>
              <a:rPr sz="1900" b="0" i="0">
                <a:solidFill>
                  <a:srgbClr val="191919"/>
                </a:solidFill>
                <a:latin typeface="Calibri"/>
              </a:rPr>
              <a:t>Adversarial review: ask the model to attack your operationalization</a:t>
            </a:r>
          </a:p>
          <a:p>
            <a:pPr algn="l">
              <a:spcAft>
                <a:spcPts val="1000"/>
              </a:spcAft>
            </a:pPr>
            <a:r>
              <a:rPr sz="1900" b="1" i="0">
                <a:solidFill>
                  <a:srgbClr val="00426A"/>
                </a:solidFill>
                <a:latin typeface="Calibri"/>
              </a:rPr>
              <a:t>•  </a:t>
            </a:r>
            <a:r>
              <a:rPr sz="1900" b="0" i="0">
                <a:solidFill>
                  <a:srgbClr val="191919"/>
                </a:solidFill>
                <a:latin typeface="Calibri"/>
              </a:rPr>
              <a:t>AI cannot settle validity; fluent agreement is its easiest output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validation evidence remains yours to produce.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38 / 42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Discussion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Reflective exercises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307592"/>
            <a:ext cx="10820095" cy="4937760"/>
          </a:xfrm>
          <a:prstGeom prst="rect">
            <a:avLst/>
          </a:prstGeom>
          <a:solidFill>
            <a:srgbClr val="F7E7E7"/>
          </a:solidFill>
          <a:ln w="12700">
            <a:solidFill>
              <a:srgbClr val="99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627632"/>
            <a:ext cx="10088575" cy="4297680"/>
          </a:xfrm>
          <a:prstGeom prst="rect">
            <a:avLst/>
          </a:prstGeom>
          <a:noFill/>
        </p:spPr>
        <p:txBody>
          <a:bodyPr wrap="square" anchor="t" lIns="0" rIns="0" tIns="0" bIns="0">
            <a:spAutoFit/>
          </a:bodyPr>
          <a:lstStyle/>
          <a:p>
            <a:pPr algn="l">
              <a:spcAft>
                <a:spcPts val="1400"/>
              </a:spcAft>
            </a:pPr>
            <a:r>
              <a:rPr sz="1800" b="1" i="0">
                <a:solidFill>
                  <a:srgbClr val="00426A"/>
                </a:solidFill>
                <a:latin typeface="Calibri"/>
              </a:rPr>
              <a:t>•  </a:t>
            </a:r>
            <a:r>
              <a:rPr sz="1800" b="0" i="0">
                <a:solidFill>
                  <a:srgbClr val="191919"/>
                </a:solidFill>
                <a:latin typeface="Calibri"/>
              </a:rPr>
              <a:t>Pick one concept from your research. How would a postpositivist represent it differently from a constructivist?</a:t>
            </a:r>
          </a:p>
          <a:p>
            <a:pPr algn="l">
              <a:spcAft>
                <a:spcPts val="1400"/>
              </a:spcAft>
            </a:pPr>
            <a:r>
              <a:rPr sz="1800" b="1" i="0">
                <a:solidFill>
                  <a:srgbClr val="00426A"/>
                </a:solidFill>
                <a:latin typeface="Calibri"/>
              </a:rPr>
              <a:t>•  </a:t>
            </a:r>
            <a:r>
              <a:rPr sz="1800" b="0" i="0">
                <a:solidFill>
                  <a:srgbClr val="191919"/>
                </a:solidFill>
                <a:latin typeface="Calibri"/>
              </a:rPr>
              <a:t>Sketch a deductive and an inductive measure for that concept. What does each gain and lose?</a:t>
            </a:r>
          </a:p>
          <a:p>
            <a:pPr algn="l">
              <a:spcAft>
                <a:spcPts val="1400"/>
              </a:spcAft>
            </a:pPr>
            <a:r>
              <a:rPr sz="1800" b="1" i="0">
                <a:solidFill>
                  <a:srgbClr val="00426A"/>
                </a:solidFill>
                <a:latin typeface="Calibri"/>
              </a:rPr>
              <a:t>•  </a:t>
            </a:r>
            <a:r>
              <a:rPr sz="1800" b="0" i="0">
                <a:solidFill>
                  <a:srgbClr val="191919"/>
                </a:solidFill>
                <a:latin typeface="Calibri"/>
              </a:rPr>
              <a:t>Would your project benefit from an auxiliary instrument, and which design choices would you need to justify?</a:t>
            </a:r>
          </a:p>
          <a:p>
            <a:pPr algn="l">
              <a:spcAft>
                <a:spcPts val="1400"/>
              </a:spcAft>
            </a:pPr>
            <a:r>
              <a:rPr sz="1800" b="1" i="0">
                <a:solidFill>
                  <a:srgbClr val="00426A"/>
                </a:solidFill>
                <a:latin typeface="Calibri"/>
              </a:rPr>
              <a:t>•  </a:t>
            </a:r>
            <a:r>
              <a:rPr sz="1800" b="0" i="0">
                <a:solidFill>
                  <a:srgbClr val="191919"/>
                </a:solidFill>
                <a:latin typeface="Calibri"/>
              </a:rPr>
              <a:t>Which validation strategies are feasible for your project, and where are the largest threats?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5 · Concepts to Measures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39 / 42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 concepts from Chapter 5</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307592"/>
            <a:ext cx="5364327" cy="850392"/>
          </a:xfrm>
          <a:prstGeom prst="rect">
            <a:avLst/>
          </a:prstGeom>
          <a:noFill/>
        </p:spPr>
        <p:txBody>
          <a:bodyPr wrap="square" anchor="t" lIns="0" rIns="0" tIns="0" bIns="0">
            <a:spAutoFit/>
          </a:bodyPr>
          <a:lstStyle/>
          <a:p>
            <a:r>
              <a:rPr sz="1450" b="1" i="0">
                <a:solidFill>
                  <a:srgbClr val="990000"/>
                </a:solidFill>
                <a:latin typeface="Calibri"/>
              </a:rPr>
              <a:t>Concept representation</a:t>
            </a:r>
            <a:r>
              <a:rPr sz="1450" b="0" i="0">
                <a:solidFill>
                  <a:srgbClr val="5F6368"/>
                </a:solidFill>
                <a:latin typeface="Calibri"/>
              </a:rPr>
              <a:t>:  </a:t>
            </a:r>
            <a:r>
              <a:rPr sz="1350" b="0" i="0">
                <a:solidFill>
                  <a:srgbClr val="191919"/>
                </a:solidFill>
                <a:latin typeface="Calibri"/>
              </a:rPr>
              <a:t>Translating abstract ideas into measurable variables; broader than operationalization</a:t>
            </a:r>
          </a:p>
        </p:txBody>
      </p:sp>
      <p:sp>
        <p:nvSpPr>
          <p:cNvPr id="5" name="TextBox 4"/>
          <p:cNvSpPr txBox="1"/>
          <p:nvPr/>
        </p:nvSpPr>
        <p:spPr>
          <a:xfrm>
            <a:off x="502920" y="2267712"/>
            <a:ext cx="5364327" cy="850392"/>
          </a:xfrm>
          <a:prstGeom prst="rect">
            <a:avLst/>
          </a:prstGeom>
          <a:noFill/>
        </p:spPr>
        <p:txBody>
          <a:bodyPr wrap="square" anchor="t" lIns="0" rIns="0" tIns="0" bIns="0">
            <a:spAutoFit/>
          </a:bodyPr>
          <a:lstStyle/>
          <a:p>
            <a:r>
              <a:rPr sz="1450" b="1" i="0">
                <a:solidFill>
                  <a:srgbClr val="990000"/>
                </a:solidFill>
                <a:latin typeface="Calibri"/>
              </a:rPr>
              <a:t>Research worldviews</a:t>
            </a:r>
            <a:r>
              <a:rPr sz="1450" b="0" i="0">
                <a:solidFill>
                  <a:srgbClr val="5F6368"/>
                </a:solidFill>
                <a:latin typeface="Calibri"/>
              </a:rPr>
              <a:t>:  </a:t>
            </a:r>
            <a:r>
              <a:rPr sz="1350" b="0" i="0">
                <a:solidFill>
                  <a:srgbClr val="191919"/>
                </a:solidFill>
                <a:latin typeface="Calibri"/>
              </a:rPr>
              <a:t>Postpositivism, constructivism, transformative, pragmatism; each shapes measurement</a:t>
            </a:r>
          </a:p>
        </p:txBody>
      </p:sp>
      <p:sp>
        <p:nvSpPr>
          <p:cNvPr id="6" name="TextBox 5"/>
          <p:cNvSpPr txBox="1"/>
          <p:nvPr/>
        </p:nvSpPr>
        <p:spPr>
          <a:xfrm>
            <a:off x="502920" y="3227832"/>
            <a:ext cx="5364327" cy="850392"/>
          </a:xfrm>
          <a:prstGeom prst="rect">
            <a:avLst/>
          </a:prstGeom>
          <a:noFill/>
        </p:spPr>
        <p:txBody>
          <a:bodyPr wrap="square" anchor="t" lIns="0" rIns="0" tIns="0" bIns="0">
            <a:spAutoFit/>
          </a:bodyPr>
          <a:lstStyle/>
          <a:p>
            <a:r>
              <a:rPr sz="1450" b="1" i="0">
                <a:solidFill>
                  <a:srgbClr val="990000"/>
                </a:solidFill>
                <a:latin typeface="Calibri"/>
              </a:rPr>
              <a:t>Deductive measures</a:t>
            </a:r>
            <a:r>
              <a:rPr sz="1450" b="0" i="0">
                <a:solidFill>
                  <a:srgbClr val="5F6368"/>
                </a:solidFill>
                <a:latin typeface="Calibri"/>
              </a:rPr>
              <a:t>:  </a:t>
            </a:r>
            <a:r>
              <a:rPr sz="1350" b="0" i="0">
                <a:solidFill>
                  <a:srgbClr val="191919"/>
                </a:solidFill>
                <a:latin typeface="Calibri"/>
              </a:rPr>
              <a:t>Predefined theoretical categories applied to data: dictionaries, supervised classifiers</a:t>
            </a:r>
          </a:p>
        </p:txBody>
      </p:sp>
      <p:sp>
        <p:nvSpPr>
          <p:cNvPr id="7" name="TextBox 6"/>
          <p:cNvSpPr txBox="1"/>
          <p:nvPr/>
        </p:nvSpPr>
        <p:spPr>
          <a:xfrm>
            <a:off x="502920" y="4187952"/>
            <a:ext cx="5364327" cy="850392"/>
          </a:xfrm>
          <a:prstGeom prst="rect">
            <a:avLst/>
          </a:prstGeom>
          <a:noFill/>
        </p:spPr>
        <p:txBody>
          <a:bodyPr wrap="square" anchor="t" lIns="0" rIns="0" tIns="0" bIns="0">
            <a:spAutoFit/>
          </a:bodyPr>
          <a:lstStyle/>
          <a:p>
            <a:r>
              <a:rPr sz="1450" b="1" i="0">
                <a:solidFill>
                  <a:srgbClr val="990000"/>
                </a:solidFill>
                <a:latin typeface="Calibri"/>
              </a:rPr>
              <a:t>Inductive measures</a:t>
            </a:r>
            <a:r>
              <a:rPr sz="1450" b="0" i="0">
                <a:solidFill>
                  <a:srgbClr val="5F6368"/>
                </a:solidFill>
                <a:latin typeface="Calibri"/>
              </a:rPr>
              <a:t>:  </a:t>
            </a:r>
            <a:r>
              <a:rPr sz="1350" b="0" i="0">
                <a:solidFill>
                  <a:srgbClr val="191919"/>
                </a:solidFill>
                <a:latin typeface="Calibri"/>
              </a:rPr>
              <a:t>Patterns emerge from the data: topic modeling, network clustering</a:t>
            </a:r>
          </a:p>
        </p:txBody>
      </p:sp>
      <p:sp>
        <p:nvSpPr>
          <p:cNvPr id="8" name="TextBox 7"/>
          <p:cNvSpPr txBox="1"/>
          <p:nvPr/>
        </p:nvSpPr>
        <p:spPr>
          <a:xfrm>
            <a:off x="502920" y="5148072"/>
            <a:ext cx="5364327" cy="850392"/>
          </a:xfrm>
          <a:prstGeom prst="rect">
            <a:avLst/>
          </a:prstGeom>
          <a:noFill/>
        </p:spPr>
        <p:txBody>
          <a:bodyPr wrap="square" anchor="t" lIns="0" rIns="0" tIns="0" bIns="0">
            <a:spAutoFit/>
          </a:bodyPr>
          <a:lstStyle/>
          <a:p>
            <a:r>
              <a:rPr sz="1450" b="1" i="0">
                <a:solidFill>
                  <a:srgbClr val="990000"/>
                </a:solidFill>
                <a:latin typeface="Calibri"/>
              </a:rPr>
              <a:t>Integrative measures</a:t>
            </a:r>
            <a:r>
              <a:rPr sz="1450" b="0" i="0">
                <a:solidFill>
                  <a:srgbClr val="5F6368"/>
                </a:solidFill>
                <a:latin typeface="Calibri"/>
              </a:rPr>
              <a:t>:  </a:t>
            </a:r>
            <a:r>
              <a:rPr sz="1350" b="0" i="0">
                <a:solidFill>
                  <a:srgbClr val="191919"/>
                </a:solidFill>
                <a:latin typeface="Calibri"/>
              </a:rPr>
              <a:t>Deductive and inductive combined; scalable yet open to emergent patterns</a:t>
            </a:r>
          </a:p>
        </p:txBody>
      </p:sp>
      <p:sp>
        <p:nvSpPr>
          <p:cNvPr id="9" name="TextBox 8"/>
          <p:cNvSpPr txBox="1"/>
          <p:nvPr/>
        </p:nvSpPr>
        <p:spPr>
          <a:xfrm>
            <a:off x="6324447" y="1307592"/>
            <a:ext cx="5364327" cy="850392"/>
          </a:xfrm>
          <a:prstGeom prst="rect">
            <a:avLst/>
          </a:prstGeom>
          <a:noFill/>
        </p:spPr>
        <p:txBody>
          <a:bodyPr wrap="square" anchor="t" lIns="0" rIns="0" tIns="0" bIns="0">
            <a:spAutoFit/>
          </a:bodyPr>
          <a:lstStyle/>
          <a:p>
            <a:r>
              <a:rPr sz="1450" b="1" i="0">
                <a:solidFill>
                  <a:srgbClr val="990000"/>
                </a:solidFill>
                <a:latin typeface="Calibri"/>
              </a:rPr>
              <a:t>Featurization</a:t>
            </a:r>
            <a:r>
              <a:rPr sz="1450" b="0" i="0">
                <a:solidFill>
                  <a:srgbClr val="5F6368"/>
                </a:solidFill>
                <a:latin typeface="Calibri"/>
              </a:rPr>
              <a:t>:  </a:t>
            </a:r>
            <a:r>
              <a:rPr sz="1350" b="0" i="0">
                <a:solidFill>
                  <a:srgbClr val="191919"/>
                </a:solidFill>
                <a:latin typeface="Calibri"/>
              </a:rPr>
              <a:t>Transforming raw data into socially meaningful variables</a:t>
            </a:r>
          </a:p>
        </p:txBody>
      </p:sp>
      <p:sp>
        <p:nvSpPr>
          <p:cNvPr id="10" name="TextBox 9"/>
          <p:cNvSpPr txBox="1"/>
          <p:nvPr/>
        </p:nvSpPr>
        <p:spPr>
          <a:xfrm>
            <a:off x="6324447" y="2267712"/>
            <a:ext cx="5364327" cy="850392"/>
          </a:xfrm>
          <a:prstGeom prst="rect">
            <a:avLst/>
          </a:prstGeom>
          <a:noFill/>
        </p:spPr>
        <p:txBody>
          <a:bodyPr wrap="square" anchor="t" lIns="0" rIns="0" tIns="0" bIns="0">
            <a:spAutoFit/>
          </a:bodyPr>
          <a:lstStyle/>
          <a:p>
            <a:r>
              <a:rPr sz="1450" b="1" i="0">
                <a:solidFill>
                  <a:srgbClr val="990000"/>
                </a:solidFill>
                <a:latin typeface="Calibri"/>
              </a:rPr>
              <a:t>Auxiliary instrument</a:t>
            </a:r>
            <a:r>
              <a:rPr sz="1450" b="0" i="0">
                <a:solidFill>
                  <a:srgbClr val="5F6368"/>
                </a:solidFill>
                <a:latin typeface="Calibri"/>
              </a:rPr>
              <a:t>:  </a:t>
            </a:r>
            <a:r>
              <a:rPr sz="1350" b="0" i="0">
                <a:solidFill>
                  <a:srgbClr val="191919"/>
                </a:solidFill>
                <a:latin typeface="Calibri"/>
              </a:rPr>
              <a:t>Intermediate representation — network, matrix, embedding — that makes a concept quantifiable</a:t>
            </a:r>
          </a:p>
        </p:txBody>
      </p:sp>
      <p:sp>
        <p:nvSpPr>
          <p:cNvPr id="11" name="TextBox 10"/>
          <p:cNvSpPr txBox="1"/>
          <p:nvPr/>
        </p:nvSpPr>
        <p:spPr>
          <a:xfrm>
            <a:off x="6324447" y="3227832"/>
            <a:ext cx="5364327" cy="850392"/>
          </a:xfrm>
          <a:prstGeom prst="rect">
            <a:avLst/>
          </a:prstGeom>
          <a:noFill/>
        </p:spPr>
        <p:txBody>
          <a:bodyPr wrap="square" anchor="t" lIns="0" rIns="0" tIns="0" bIns="0">
            <a:spAutoFit/>
          </a:bodyPr>
          <a:lstStyle/>
          <a:p>
            <a:r>
              <a:rPr sz="1450" b="1" i="0">
                <a:solidFill>
                  <a:srgbClr val="990000"/>
                </a:solidFill>
                <a:latin typeface="Calibri"/>
              </a:rPr>
              <a:t>Conceptual goodness</a:t>
            </a:r>
            <a:r>
              <a:rPr sz="1450" b="0" i="0">
                <a:solidFill>
                  <a:srgbClr val="5F6368"/>
                </a:solidFill>
                <a:latin typeface="Calibri"/>
              </a:rPr>
              <a:t>:  </a:t>
            </a:r>
            <a:r>
              <a:rPr sz="1350" b="0" i="0">
                <a:solidFill>
                  <a:srgbClr val="191919"/>
                </a:solidFill>
                <a:latin typeface="Calibri"/>
              </a:rPr>
              <a:t>Eight trade-off criteria, from familiarity to field utility (Gerring)</a:t>
            </a:r>
          </a:p>
        </p:txBody>
      </p:sp>
      <p:sp>
        <p:nvSpPr>
          <p:cNvPr id="12" name="TextBox 11"/>
          <p:cNvSpPr txBox="1"/>
          <p:nvPr/>
        </p:nvSpPr>
        <p:spPr>
          <a:xfrm>
            <a:off x="6324447" y="4187952"/>
            <a:ext cx="5364327" cy="850392"/>
          </a:xfrm>
          <a:prstGeom prst="rect">
            <a:avLst/>
          </a:prstGeom>
          <a:noFill/>
        </p:spPr>
        <p:txBody>
          <a:bodyPr wrap="square" anchor="t" lIns="0" rIns="0" tIns="0" bIns="0">
            <a:spAutoFit/>
          </a:bodyPr>
          <a:lstStyle/>
          <a:p>
            <a:r>
              <a:rPr sz="1450" b="1" i="0">
                <a:solidFill>
                  <a:srgbClr val="990000"/>
                </a:solidFill>
                <a:latin typeface="Calibri"/>
              </a:rPr>
              <a:t>Validity and reliability</a:t>
            </a:r>
            <a:r>
              <a:rPr sz="1450" b="0" i="0">
                <a:solidFill>
                  <a:srgbClr val="5F6368"/>
                </a:solidFill>
                <a:latin typeface="Calibri"/>
              </a:rPr>
              <a:t>:  </a:t>
            </a:r>
            <a:r>
              <a:rPr sz="1350" b="0" i="0">
                <a:solidFill>
                  <a:srgbClr val="191919"/>
                </a:solidFill>
                <a:latin typeface="Calibri"/>
              </a:rPr>
              <a:t>Capturing what is claimed vs. yielding stable results; multi-stage pipelines multiply both risks</a:t>
            </a:r>
          </a:p>
        </p:txBody>
      </p:sp>
      <p:sp>
        <p:nvSpPr>
          <p:cNvPr id="13" name="TextBox 12"/>
          <p:cNvSpPr txBox="1"/>
          <p:nvPr/>
        </p:nvSpPr>
        <p:spPr>
          <a:xfrm>
            <a:off x="6324447" y="5148072"/>
            <a:ext cx="5364327" cy="850392"/>
          </a:xfrm>
          <a:prstGeom prst="rect">
            <a:avLst/>
          </a:prstGeom>
          <a:noFill/>
        </p:spPr>
        <p:txBody>
          <a:bodyPr wrap="square" anchor="t" lIns="0" rIns="0" tIns="0" bIns="0">
            <a:spAutoFit/>
          </a:bodyPr>
          <a:lstStyle/>
          <a:p>
            <a:r>
              <a:rPr sz="1450" b="1" i="0">
                <a:solidFill>
                  <a:srgbClr val="990000"/>
                </a:solidFill>
                <a:latin typeface="Calibri"/>
              </a:rPr>
              <a:t>Marginal-cases problem</a:t>
            </a:r>
            <a:r>
              <a:rPr sz="1450" b="0" i="0">
                <a:solidFill>
                  <a:srgbClr val="5F6368"/>
                </a:solidFill>
                <a:latin typeface="Calibri"/>
              </a:rPr>
              <a:t>:  </a:t>
            </a:r>
            <a:r>
              <a:rPr sz="1350" b="0" i="0">
                <a:solidFill>
                  <a:srgbClr val="191919"/>
                </a:solidFill>
                <a:latin typeface="Calibri"/>
              </a:rPr>
              <a:t>Majority patterns learned well, rare but central cases distorted by false negatives and positives</a:t>
            </a:r>
          </a:p>
        </p:txBody>
      </p:sp>
      <p:sp>
        <p:nvSpPr>
          <p:cNvPr id="14" name="Rectangle 13"/>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5 · Concepts to Measures  ·  cssprimer.org</a:t>
            </a:r>
          </a:p>
        </p:txBody>
      </p:sp>
      <p:sp>
        <p:nvSpPr>
          <p:cNvPr id="16" name="TextBox 15"/>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40 / 42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Materials on the companion site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cssprimer.org</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99032"/>
            <a:ext cx="10820095" cy="868680"/>
          </a:xfrm>
          <a:prstGeom prst="rect">
            <a:avLst/>
          </a:prstGeom>
          <a:noFill/>
        </p:spPr>
        <p:txBody>
          <a:bodyPr wrap="square" anchor="t" lIns="0" rIns="0" tIns="0" bIns="0">
            <a:spAutoFit/>
          </a:bodyPr>
          <a:lstStyle/>
          <a:p>
            <a:r>
              <a:rPr sz="1700" b="1">
                <a:solidFill>
                  <a:srgbClr val="1296A8"/>
                </a:solidFill>
                <a:latin typeface="Calibri"/>
                <a:hlinkClick r:id="rId2"/>
              </a:rPr>
              <a:t>Studies filtered to concept representation</a:t>
            </a:r>
            <a:r>
              <a:rPr sz="1700" b="0" i="0">
                <a:solidFill>
                  <a:srgbClr val="5F6368"/>
                </a:solidFill>
                <a:latin typeface="Calibri"/>
              </a:rPr>
              <a:t>   </a:t>
            </a:r>
            <a:r>
              <a:rPr sz="1250" b="0" i="0">
                <a:solidFill>
                  <a:srgbClr val="5F6368"/>
                </a:solidFill>
                <a:latin typeface="Calibri"/>
              </a:rPr>
              <a:t>cssprimer.org/ch05/</a:t>
            </a:r>
          </a:p>
          <a:p>
            <a:pPr>
              <a:spcBef>
                <a:spcPts val="200"/>
              </a:spcBef>
            </a:pPr>
            <a:r>
              <a:rPr sz="1400" b="0" i="0">
                <a:solidFill>
                  <a:srgbClr val="191919"/>
                </a:solidFill>
                <a:latin typeface="Calibri"/>
              </a:rPr>
              <a:t>The Practice assignment's pre-filtered slice of the studies browser</a:t>
            </a:r>
          </a:p>
        </p:txBody>
      </p:sp>
      <p:sp>
        <p:nvSpPr>
          <p:cNvPr id="6" name="TextBox 5"/>
          <p:cNvSpPr txBox="1"/>
          <p:nvPr/>
        </p:nvSpPr>
        <p:spPr>
          <a:xfrm>
            <a:off x="685800" y="2267712"/>
            <a:ext cx="10820095" cy="868680"/>
          </a:xfrm>
          <a:prstGeom prst="rect">
            <a:avLst/>
          </a:prstGeom>
          <a:noFill/>
        </p:spPr>
        <p:txBody>
          <a:bodyPr wrap="square" anchor="t" lIns="0" rIns="0" tIns="0" bIns="0">
            <a:spAutoFit/>
          </a:bodyPr>
          <a:lstStyle/>
          <a:p>
            <a:r>
              <a:rPr sz="1700" b="1">
                <a:solidFill>
                  <a:srgbClr val="1296A8"/>
                </a:solidFill>
                <a:latin typeface="Calibri"/>
                <a:hlinkClick r:id="rId3"/>
              </a:rPr>
              <a:t>Working with text data</a:t>
            </a:r>
            <a:r>
              <a:rPr sz="1700" b="0" i="0">
                <a:solidFill>
                  <a:srgbClr val="5F6368"/>
                </a:solidFill>
                <a:latin typeface="Calibri"/>
              </a:rPr>
              <a:t>   </a:t>
            </a:r>
            <a:r>
              <a:rPr sz="1250" b="0" i="0">
                <a:solidFill>
                  <a:srgbClr val="5F6368"/>
                </a:solidFill>
                <a:latin typeface="Calibri"/>
              </a:rPr>
              <a:t>cssprimer.org/primers/text-data</a:t>
            </a:r>
          </a:p>
          <a:p>
            <a:pPr>
              <a:spcBef>
                <a:spcPts val="200"/>
              </a:spcBef>
            </a:pPr>
            <a:r>
              <a:rPr sz="1400" b="0" i="0">
                <a:solidFill>
                  <a:srgbClr val="191919"/>
                </a:solidFill>
                <a:latin typeface="Calibri"/>
              </a:rPr>
              <a:t>The representation groundwork Chapter 6 assumes</a:t>
            </a:r>
          </a:p>
        </p:txBody>
      </p:sp>
      <p:sp>
        <p:nvSpPr>
          <p:cNvPr id="7" name="TextBox 6"/>
          <p:cNvSpPr txBox="1"/>
          <p:nvPr/>
        </p:nvSpPr>
        <p:spPr>
          <a:xfrm>
            <a:off x="685800" y="3136391"/>
            <a:ext cx="10820095" cy="868680"/>
          </a:xfrm>
          <a:prstGeom prst="rect">
            <a:avLst/>
          </a:prstGeom>
          <a:noFill/>
        </p:spPr>
        <p:txBody>
          <a:bodyPr wrap="square" anchor="t" lIns="0" rIns="0" tIns="0" bIns="0">
            <a:spAutoFit/>
          </a:bodyPr>
          <a:lstStyle/>
          <a:p>
            <a:r>
              <a:rPr sz="1700" b="1">
                <a:solidFill>
                  <a:srgbClr val="1296A8"/>
                </a:solidFill>
                <a:latin typeface="Calibri"/>
                <a:hlinkClick r:id="rId4"/>
              </a:rPr>
              <a:t>CSS Empirical Studies Database</a:t>
            </a:r>
            <a:r>
              <a:rPr sz="1700" b="0" i="0">
                <a:solidFill>
                  <a:srgbClr val="5F6368"/>
                </a:solidFill>
                <a:latin typeface="Calibri"/>
              </a:rPr>
              <a:t>   </a:t>
            </a:r>
            <a:r>
              <a:rPr sz="1250" b="0" i="0">
                <a:solidFill>
                  <a:srgbClr val="5F6368"/>
                </a:solidFill>
                <a:latin typeface="Calibri"/>
              </a:rPr>
              <a:t>cssprimer.org/studies/</a:t>
            </a:r>
          </a:p>
          <a:p>
            <a:pPr>
              <a:spcBef>
                <a:spcPts val="200"/>
              </a:spcBef>
            </a:pPr>
            <a:r>
              <a:rPr sz="1400" b="0" i="0">
                <a:solidFill>
                  <a:srgbClr val="191919"/>
                </a:solidFill>
                <a:latin typeface="Calibri"/>
              </a:rPr>
              <a:t>The full database for comparisons across stages</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5 · Concepts to Measures  ·  cssprimer.org</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41 / 42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914400"/>
            <a:ext cx="10820095" cy="1097280"/>
          </a:xfrm>
          <a:prstGeom prst="rect">
            <a:avLst/>
          </a:prstGeom>
          <a:noFill/>
        </p:spPr>
        <p:txBody>
          <a:bodyPr wrap="square" anchor="t" lIns="0" rIns="0" tIns="0" bIns="0">
            <a:spAutoFit/>
          </a:bodyPr>
          <a:lstStyle/>
          <a:p>
            <a:r>
              <a:rPr sz="2700" b="1" i="0">
                <a:solidFill>
                  <a:srgbClr val="00426A"/>
                </a:solidFill>
                <a:latin typeface="Calibri"/>
              </a:rPr>
              <a:t>Where to go next</a:t>
            </a:r>
          </a:p>
        </p:txBody>
      </p:sp>
      <p:sp>
        <p:nvSpPr>
          <p:cNvPr id="4" name="TextBox 3"/>
          <p:cNvSpPr txBox="1"/>
          <p:nvPr/>
        </p:nvSpPr>
        <p:spPr>
          <a:xfrm>
            <a:off x="868680" y="2103120"/>
            <a:ext cx="10454335" cy="3291840"/>
          </a:xfrm>
          <a:prstGeom prst="rect">
            <a:avLst/>
          </a:prstGeom>
          <a:noFill/>
        </p:spPr>
        <p:txBody>
          <a:bodyPr wrap="square" anchor="t" lIns="0" rIns="0" tIns="0" bIns="0">
            <a:spAutoFit/>
          </a:bodyPr>
          <a:lstStyle/>
          <a:p>
            <a:pPr algn="l">
              <a:spcAft>
                <a:spcPts val="1200"/>
              </a:spcAft>
            </a:pPr>
            <a:r>
              <a:rPr sz="1800" b="1" i="0">
                <a:solidFill>
                  <a:srgbClr val="00426A"/>
                </a:solidFill>
                <a:latin typeface="Calibri"/>
              </a:rPr>
              <a:t>•  </a:t>
            </a:r>
            <a:r>
              <a:rPr sz="1800" b="0" i="0">
                <a:solidFill>
                  <a:srgbClr val="191919"/>
                </a:solidFill>
                <a:latin typeface="Calibri"/>
              </a:rPr>
              <a:t>Read: Chapter 6, the automated-coding exercises that operationalize this chapter</a:t>
            </a:r>
          </a:p>
          <a:p>
            <a:pPr algn="l">
              <a:spcAft>
                <a:spcPts val="1200"/>
              </a:spcAft>
            </a:pPr>
            <a:r>
              <a:rPr sz="1800" b="1" i="0">
                <a:solidFill>
                  <a:srgbClr val="00426A"/>
                </a:solidFill>
                <a:latin typeface="Calibri"/>
              </a:rPr>
              <a:t>•  </a:t>
            </a:r>
            <a:r>
              <a:rPr sz="1800" b="0" i="0">
                <a:solidFill>
                  <a:srgbClr val="191919"/>
                </a:solidFill>
                <a:latin typeface="Calibri"/>
              </a:rPr>
              <a:t>Practice: annotate two studies from the CSS Empirical Studies Database (worldview, measures, instruments, validity)</a:t>
            </a:r>
          </a:p>
          <a:p>
            <a:pPr algn="l">
              <a:spcAft>
                <a:spcPts val="1200"/>
              </a:spcAft>
            </a:pPr>
            <a:r>
              <a:rPr sz="1800" b="1" i="0">
                <a:solidFill>
                  <a:srgbClr val="00426A"/>
                </a:solidFill>
                <a:latin typeface="Calibri"/>
              </a:rPr>
              <a:t>•  </a:t>
            </a:r>
            <a:r>
              <a:rPr sz="1800" b="0" i="0">
                <a:solidFill>
                  <a:srgbClr val="191919"/>
                </a:solidFill>
                <a:latin typeface="Calibri"/>
              </a:rPr>
              <a:t>Try: AI brainstorming and adversarial review on a concept from your own research</a:t>
            </a:r>
          </a:p>
        </p:txBody>
      </p:sp>
      <p:sp>
        <p:nvSpPr>
          <p:cNvPr id="5" name="TextBox 4"/>
          <p:cNvSpPr txBox="1"/>
          <p:nvPr/>
        </p:nvSpPr>
        <p:spPr>
          <a:xfrm>
            <a:off x="685800" y="6400800"/>
            <a:ext cx="8229600" cy="365760"/>
          </a:xfrm>
          <a:prstGeom prst="rect">
            <a:avLst/>
          </a:prstGeom>
          <a:noFill/>
        </p:spPr>
        <p:txBody>
          <a:bodyPr wrap="square" anchor="ctr" lIns="0" rIns="0" tIns="0" bIns="0">
            <a:spAutoFit/>
          </a:bodyPr>
          <a:lstStyle/>
          <a:p>
            <a:r>
              <a:rPr sz="1300" b="0" i="0">
                <a:solidFill>
                  <a:srgbClr val="FFFFFF"/>
                </a:solidFill>
                <a:latin typeface="Calibri"/>
              </a:rPr>
              <a:t>All materials: cssprimer.org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96A8"/>
      </a:hlink>
      <a:folHlink>
        <a:srgbClr val="5F63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