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6, the exercise chapter for concept representation. Chapter 5 explained how concepts become measures through deductive, inductive, and integrative logic; today that framework becomes a hands-on workflow on the OpenAlex corpus students built in Chapter 4. Reassure the room early: automated coding feels daunting at first and that is normal. The exercises build incrementally, each one resting on work already completed, and the outputs will be reused in the analysis chapters, so everything built today is a living instrument.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objectives distill the chapter's pipeline. The sequence matters and is worth previewing: deductive instruments first, then inductive discovery, then integration, then the two reflective steps of featurization and theoretical reduction, then the audit. Emphasize that deliverables are cumulative; the corpus built in the first exercise feeds every later one, and the final handoff package is the input to Chapter 7. Students may work in any programming language and environment they prefer.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 session's logic. The same dataset can support very different research topics, so the chapter does not prescribe one coding solution; it teaches a transparent pipeline students adapt to their own substantive question while keeping social-science standards for validity, reliability, and theoretical relevance. The chapter deliberately parallels Chapter 5's structure, so every exercise has a theory anchor students can reread. Sketch the arc on the board and return to it at each divider; students follow the session better when they can see the whole path.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concept representation meets data management. Insist on one reproducible script block that builds the table from Chapter 4 outputs, with each transformation documented in the codebook. The inverted-index tip saves real pain: OpenAlex stores abstracts as word-position pairs, and debugging coding errors on an inverted index is miserable, so reconstruct full text once and save a stable file such as a parquet. Point students who are new to tokenization or parquet to the text-data primer on the companion site before they start.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foundation exercise: everything through the theoretical-reduction exercise reuses this table and documentation. The boundary-decision reflection is the pedagogical heart, so name examples: multilingual records, ambiguous topics, venues that straddle fields. There is no correct answer, only a documented one. Common failure mode to warn against: rebuilding the corpus ad hoc inside each later notebook instead of loading the saved file, which quietly desynchronizes every measure built on it. A worked corpus-preparation notebook, including the inverted-index reconstruction, is on the companion website.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most direct implementation of deductive measurement. Validated dictionaries like LIWC arrive with known psychometric properties and a publication record from diurnal mood in millions of tweets to nonprofit mission statements; custom dictionaries give precise control over categories no off-the-shelf tool covers. Many projects use both, adopting a validated list where it fits and building custom lists for project-specific concepts. Pass on the author's experience: a first-draft dictionary almost always needs many rounds of revision once you inspect real documents. Mention the lemmatization-over-stemming tip: "organizing" the process and "organization" the entity should stay distinct.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chapter's worked example of equity- versus efficiency-oriented abstracts. The double-scoring abstract is a productive false positive: it forces you to decide whether the categories are mutually exclusive or need a "both" code. The missed abstracts about access and inclusion are false negatives that show the concept is bigger than the word list. Both discoveries only happen through reading high- and low-scoring documents, which is why the exercise requires it. Every revision gets a logged reason in the codebook, turning iteration into an auditable trail rather than silent tinkering.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goal is translating theory into transparent coding rules, and the deliverable enforces the iteration: both dictionary versions must survive, so students cannot pretend the first draft worked. If they start from LIWC or the Moral Foundations Dictionary, they document which terms they kept, dropped, or added. Practical guidance: keep two score columns per category, raw count and matches per thousand words, because the pair is easier to interpret than either alone. These scores become the deductive baseline for the triangulation and reduction exercises later today.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of the prompt as a codebook translated for a machine coder, following Stuhler and colleagues: construct definition and coding rules, unit and input format, an explicit output schema, one or two worked examples including a boundary case, and anti-fabrication guardrails. Explain the deliberate departure from historical order: dictionaries, then LLMs, then supervised learning, because hand-labeling hundreds of documents is rarely feasible in one semester and the LLM labels will serve as initial training data. In a real project, training labels come from trained human coders with intercoder reliability checks; here they are a starting point to be audited.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central risk deserves its own slide. Because LLMs draw on semantic patterns from pretraining, they produce plausible responses not grounded in the document, and those errors look reasonable case by case while barely denting aggregate accuracy. The obituary example makes it vivid: the model repeatedly inferred religious affiliation from names and places of origin even when told not to. Two safeguards are already in a well-built promptbook, the evidence field and the insufficient-evidence option; the third is auditing whether errors correlate with variables of theoretical interest. Foreshadow the bias-propagation exercise: these labels feed the classifier, so the audit here decides its quality.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stress test is the distinctive step: students write a flawed prompt variant that presupposes the answer, omits the insufficient-evidence option, or describes one category more vividly, then diagnose which direction the labels shifted and what wording caused it. Insist they save the biased labels; the supervised exercise trains a second classifier on them to make bias propagation visible. The reliability audit goes beyond counting disagreement to checking whether errors concentrate in particular periods, topics, or sources. Prompt templates and worked failure modes are in the prompting primer on the companion site.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Demystify before the exercise. The split exists because the real question is generalization: grading a model on its own training data is grading students on the answer key they studied from. Show the small TF-IDF table from the chapter, where cells weight how characteristic a term is of a document. The third idea, probabilistic output, is what makes classifier results reusable in later analysis. Two cautions from the hands-on tips: rare categories demand class-level recall and precision rather than accuracy, and when training on LLM labels, hand-verify a small subset and treat disagreements as signals the prompt needs revision.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arithmetic aloud: 169 of 200 correct looks respectable, yet nearly a third of documents labeled methodological are actually substantive. If the downstream analysis tracks methodology trends over time, that systematic misclassification matters more than the aggregate suggests. Reading the 23 false positives usually reveals the shortcut, words like "data" and "sample" that appear in both types, and points to concrete fixes: sharper coding rules, phrases like "data collection," or more labeled boundary documents. Note the equity dimension: both error types shrink and contaminate the minority class, a first sighting of the marginal-cases problem in students' own numbers.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will ask an AI coding agent to write the training script, so teach the audit rather than pretending otherwise. The four checks on the slide are the chapter's checklist: leakage from fitting features before splitting inflates results silently; aggregate-only metrics hide minority-class failure; an unlogged seed makes results irreproducible; and re-deriving data ad hoc instead of reading the saved corpus file breaks the pipeline's stability guarantee. This is the same discipline applied everywhere in the book, pointed at code instead of labels. A maintained list of current coding agents is on the companion website.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bias-propagation step is the payoff: training a second copy of the baseline on the deliberately biased labels shows that bias in AI-generated labels does not average out; it propagates into every downstream prediction. The trade-off memo matters too: students articulate when supervised coding beats the dictionary and LLM baselines for their concept, and what a production project would need, such as expert annotation and larger validation sets. Require the majority-class baseline in the performance table; without it, students cannot see whether the model learned anything about the minority class at all.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option answers a different research need. STM is the standard when the question is what drives thematic shifts, since prevalence and content can vary by covariates; it has carried studies of political discourse and pandemic policy. Top2Vec suits initial exploration because the data's own cluster structure sets the granularity. BERTopic's modularity lets you swap embedding, clustering, and representation components to fit a specialized corpus. Students compare at least three options in Exercise 6.2.1 and justify a selection for their own corpus, so this table is their starting rubric, not the finished answer.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the chapter's three-topic illustration: a cluster whose top terms are network, diffusion, influence, spread, cascade could describe disease transmission, and only reading representative titles reveals social-science studies of online information spread. Define the two terms students confuse: a hyperparameter is a setting chosen before fitting, like topic count; the pipeline is the full sequence from preprocessing to interpretation. Share the author's experience that no topic model has ever survived contact with its first output unchanged. A model with ten topics finds "politics"; fifty splits it into elections, legislation, and protest.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one-change-per-run rule is what makes comparison meaningful; students who change three things at once cannot attribute the improvement. The two word lists are complementary craft knowledge: in a nonprofit corpus the word "nonprofit" appears everywhere and sharpens nothing, so it joins the stop-word list; in a social-movements corpus, "repertoire," "contention," and "framing" carry theoretical weight that generic frequency statistics miss, so they get upweighted. Inspect unstable topics by reading representative documents from competing runs side by side; the decision-log templates from Chapter 2 give the structure.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vocabularies, one obligation. The quantitative checks: read representative documents, compute coherence and exclusivity, ask an LLM to label topics blind and treat disagreement as a flag for close reading rather than a verdict, and test whether topics behave as expected over time. The qualitative trustworthiness criteria from Lincoln and Guba map onto the same territory and suit the method's interpretive nature. The Bernhard-Harrer review of 789 topic-modeling studies found no standardization across two decades; frame that as a consequence of induction, not a scandal, which is why reporting your choices transparently is the standard.</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builds on Exercise 6.2.1, where students compared at least three topic-modeling options in a one-page memo and justified a selection with initial hyperparameters; assign that comparison as preparation if session time is short. Here the selected model goes through at least two iterations. Grade the interpretation memo on honesty: unresolved ambiguities and scope conditions are required content, not confessions of failure. The finalized topic outputs become the inductive input for the triangulation and reduction exercises, so the document-topic assignments must be keyed to the same doc_id as everything else.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chapter's most important interpretive lesson. When deductive and inductive results diverge, students assume one must be wrong, but often the instruments operate on different axes: theory-derived categories reflect the dimension theory foregrounds, while corpus-driven patterns organize around thematic domains, institutional mechanisms, or discursive registers. The chapter's example pairs a dictionary sorting policy orientation with a topic model surfacing governance, enforcement, and well-being themes; neither is wrong, they describe different things. For high-disagreement cases, distinguish instrument error from two valid descriptions of different aspects of the same document.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Nelson's framework gives the triangulation workflow a name and a lineage that values both computational scale and qualitative depth. Map the correspondence explicitly: building deductive and inductive instruments performs pattern detection; the reconciliation table and targeted close reading constitute pattern refinement; rerunning the revised pipeline serves as initial pattern confirmation. Naming the connection matters pedagogically because students otherwise experience reconciliation as improvised cleanup. It also echoes Chapter 5's methodological bricolage: several techniques woven into one pipeline where each step's output feeds the next, with the interpretive work happening at the seams.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three-way classification in step two is the exercise's intellectual core, so model it with one example before releasing students to work: a document the dictionary called equity and the topic model placed in a methods cluster might be an error, a boundary case challenging the equity definition, or a case where both labels are valid on different axes. The final option in step three is legitimate and often the most honest: keep both measures as complementary dimensions and explain why unification was not appropriate. The revised framework becomes the final empirical input for theoretical reduction.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table renders the chapter's four-lane diagram. The two hypothetical abstracts both concern higher education: one community-based equity work, one a scalable optimization framework. Each representation encodes assumptions: bag-of-words cannot distinguish "reduced inequality" from "increased inequality" because order is gone; TF-IDF may treat "community" as uninformative precisely because it is everywhere, even when conceptually central; embeddings find shared thematic concern that may obscure the framing difference the research question cares about; networks foreground intellectual community over topical content. A divergence students attributed to coding rules may actually be a representation problem.</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exercise operationalizes the previous slide on the students' own divergent cases. The one-sentence diagnosis discipline keeps it tractable: either the coding rules were adequate and the representation obscured a relevant distinction, or the representation was adequate and the rules need revision. The closing memo should also name design choices that would need justification in a methods section, such as which embedding model or which network tie definition. Carry the memo and any revised representation choices into theoretical reduction, where they become part of the documented measurement pipeline.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topic model is just a clustering output and a dictionary score just a word count until each is connected to constructs with explanatory power. The three evidence types come from Shoemaker and colleagues. In deductive coding the linkages usually predate data collection because the categories came from theory; in inductive and integrative coding you construct them after discovering patterns, which makes explicit documentation essential. Researcher logic deserves rehabilitation in students' eyes: constructing a logical argument connecting an empirical pattern to a broader claim is the creative side of scholarship, not a poor cousin of citation.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computational analogue of Saldaña's abstraction ladder: codes into categories, categories into meta-categories, then specified interrelationships. A pattern code identifies what similarly coded data share and attributes meaning to the grouping. The linkage table makes each step auditable: empirical output to pattern category to construct to evidence and scope note. There is no magic algorithm from categories to theory; a well-formed theory predicts, explains, and offers guidance, but a well-constructed key assertion is a valuable outcome, as the takeaway quote from Saldaña says. Warn against force-fitting: mark what does not fit as emergent or untheorized.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key assertion uses provisional language by design: "abstracts in equity-oriented clusters tend to increase after major policy events, suggesting policy salience drives scholarly framing." Students then stress-test it against all three linkage types and flag whichever is missing as a limitation. The handoff package is the bridge to the analysis chapters: the finalized document-level coding table, a short data dictionary, the linkage table, and two or three candidate research questions these measures can support. Advise building the linkage table from the strongest convergent cases outward, letting it grow from close reading rather than top-down imposition.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chapter's worked marginal-cases example: 2,000 education-policy abstracts, only 80 equity-oriented. A degenerate model predicting non-equity every time scores 96 percent with zero recall; this trained model looks excellent in aggregate yet misses 36 of 80 equity abstracts, the cases most likely to discuss marginalized populations and structural barriers, making equity discourse look rarer than it is. Meanwhile 12 mainstream abstracts using "access" or "community" in other senses infiltrate the category and dilute it. Both error types push the same direction, and aggregate accuracy hides all of it. This is Chapter 5's argument arriving in the students' own pipeline.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Stress that the checklist is not classifier-specific: topic models marginalize rare themes by absorbing them into dominant topics, embeddings cluster minority discourse with majority alternatives when surface vocabulary overlaps, and dictionaries miss minority-specific terminology nobody anticipated. Connect back to worldviews: a transformative researcher treats this audit as integral to the ethical obligation of centering marginalized experiences; a pragmatist treats it as a practical check that the pipeline measures what it claims. Either way, ignoring it risks producing measures that reproduce the inequalities the research aims to reveal.</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capstone exercise pulls together everything from the validity notes scattered through the session. A practical minimum for student projects: face and content checks on ten to fifteen highest- and lowest-scoring documents, plus one stability analysis with a different seed or preprocessing variant; a benchmark comparison adds a third layer where one exists. Grade the honest assessment on specificity: where is the measure most and least trustworthy, and what would strengthen it? The audit joins the handoff package, because a measure delivered with documented validation evidence is far more credible than one delivered without.</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quick orientation, not an endorsement list. Quanteda covers dictionary work in R; LIWC is validated but commercially licensed. scikit-learn's consistent APIs make it the baseline-classifier workhorse, with HuggingFace for transfer learning. For LLM coding, Ollama runs open models locally for privacy and reproducibility, while OpenRouter unifies access to many hosted models. scikit-learn's classification report and confusion matrix generate the class-level metrics the audit checklist requires. Whatever the stack, notebooks plus Git keep the complete auditable record; tool lists date quickly, so send students to the maintained page on the companion site.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Unlike Chapter 5's forward-looking prompts, these ask what students actually did. The first usually surfaces genuine drift: many start postpositivist with the dictionary and end somewhere more pragmatic after triangulation, and naming that shift is the point. The second rewards students who kept all three instruments running. The fourth is the hardest and most valuable; answers should weigh concrete levers, coding rules versus training data versus representation, against the false-positive cost. Close by asking about handoff readiness: could another researcher reproduce the pipeline from the documentation alone?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terms enter the book's glossary through this chapter. Self-test format works well: cover the glosses, have students supply them. The three to insist on before Chapter 7: the confusion matrix and its class-level metrics, because the analysis chapters assume students can audit any classifier they meet; the promptbook, because AI-assisted measurement recurs throughout the rest of the book; and pattern codes, because theoretical reduction is what turns the coding outputs they just built into variables an analysis can defend.</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densest exercise chapter, and the site carries most of its support load. The two notebooks are pre-executed, so students can read outputs before running anything; the prompting primer prevents the most common LLM-coding failures; and the ML primer's demo script is the fallback for students whose own pipeline stalls. Point struggling students to the notebook that matches their stuck exercise before debugging their code yourself.</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practice assignment revisits the empirical-studies exercise with hands-on experience: pick one study using a similar concept-representation approach and compare its pipeline to your own on worldview, featurization, theoretical reduction, marginal cases, and validation, ending with what you would borrow and what you would do differently. The chapter hub at the link collects the primers referenced today: text data, prompting, machine learning, and the maintained tools list. Next session moves to stage three, where the handoff package becomes the raw material for analysis.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6/" TargetMode="External"/><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primers/prompting" TargetMode="External"/><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primers/ml" TargetMode="External"/><Relationship Id="rId3"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notebooks/ch06-topic-modeling.ipynb" TargetMode="External"/><Relationship Id="rId3"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notebooks/ch06-text-representation.ipynb" TargetMode="External"/><Relationship Id="rId3"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tools/coding" TargetMode="External"/><Relationship Id="rId3"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6/" TargetMode="External"/><Relationship Id="rId3" Type="http://schemas.openxmlformats.org/officeDocument/2006/relationships/hyperlink" Target="https://cssprimer.org/notebooks" TargetMode="External"/><Relationship Id="rId4" Type="http://schemas.openxmlformats.org/officeDocument/2006/relationships/hyperlink" Target="https://cssprimer.org/primers/prompting" TargetMode="External"/><Relationship Id="rId5" Type="http://schemas.openxmlformats.org/officeDocument/2006/relationships/hyperlink" Target="https://cssprimer.org/primers/ml" TargetMode="External"/><Relationship Id="rId6" Type="http://schemas.openxmlformats.org/officeDocument/2006/relationships/hyperlink" Target="https://cssprimer.org/tools/coding" TargetMode="External"/><Relationship Id="rId7"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6</a:t>
            </a:r>
          </a:p>
          <a:p>
            <a:pPr>
              <a:spcAft>
                <a:spcPts val="3000"/>
              </a:spcAft>
            </a:pPr>
            <a:r>
              <a:rPr sz="3000" b="1" i="0">
                <a:solidFill>
                  <a:srgbClr val="191919"/>
                </a:solidFill>
                <a:latin typeface="Calibri"/>
              </a:rPr>
              <a:t>Automated Coding: Tools, Tips, and Exercises</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990000"/>
                </a:solidFill>
                <a:latin typeface="Calibri"/>
              </a:rPr>
              <a:t>•  </a:t>
            </a:r>
            <a:r>
              <a:rPr sz="1900" b="0" i="0">
                <a:solidFill>
                  <a:srgbClr val="191919"/>
                </a:solidFill>
                <a:latin typeface="Calibri"/>
              </a:rPr>
              <a:t>Build a coding-ready corpus with documented boundaries and provenance</a:t>
            </a:r>
          </a:p>
          <a:p>
            <a:pPr algn="l">
              <a:spcAft>
                <a:spcPts val="1200"/>
              </a:spcAft>
            </a:pPr>
            <a:r>
              <a:rPr sz="1900" b="1" i="0">
                <a:solidFill>
                  <a:srgbClr val="990000"/>
                </a:solidFill>
                <a:latin typeface="Calibri"/>
              </a:rPr>
              <a:t>•  </a:t>
            </a:r>
            <a:r>
              <a:rPr sz="1900" b="0" i="0">
                <a:solidFill>
                  <a:srgbClr val="191919"/>
                </a:solidFill>
                <a:latin typeface="Calibri"/>
              </a:rPr>
              <a:t>Construct and compare three deductive instruments: dictionary, LLM prompt, supervised classifier</a:t>
            </a:r>
          </a:p>
          <a:p>
            <a:pPr algn="l">
              <a:spcAft>
                <a:spcPts val="1200"/>
              </a:spcAft>
            </a:pPr>
            <a:r>
              <a:rPr sz="1900" b="1" i="0">
                <a:solidFill>
                  <a:srgbClr val="990000"/>
                </a:solidFill>
                <a:latin typeface="Calibri"/>
              </a:rPr>
              <a:t>•  </a:t>
            </a:r>
            <a:r>
              <a:rPr sz="1900" b="0" i="0">
                <a:solidFill>
                  <a:srgbClr val="191919"/>
                </a:solidFill>
                <a:latin typeface="Calibri"/>
              </a:rPr>
              <a:t>Fit, refine, and validate a topic model as an inductive measurement instrument</a:t>
            </a:r>
          </a:p>
          <a:p>
            <a:pPr algn="l">
              <a:spcAft>
                <a:spcPts val="1200"/>
              </a:spcAft>
            </a:pPr>
            <a:r>
              <a:rPr sz="1900" b="1" i="0">
                <a:solidFill>
                  <a:srgbClr val="990000"/>
                </a:solidFill>
                <a:latin typeface="Calibri"/>
              </a:rPr>
              <a:t>•  </a:t>
            </a:r>
            <a:r>
              <a:rPr sz="1900" b="0" i="0">
                <a:solidFill>
                  <a:srgbClr val="191919"/>
                </a:solidFill>
                <a:latin typeface="Calibri"/>
              </a:rPr>
              <a:t>Triangulate deductive and inductive outputs and diagnose representation effects</a:t>
            </a:r>
          </a:p>
          <a:p>
            <a:pPr algn="l">
              <a:spcAft>
                <a:spcPts val="1200"/>
              </a:spcAft>
            </a:pPr>
            <a:r>
              <a:rPr sz="1900" b="1" i="0">
                <a:solidFill>
                  <a:srgbClr val="990000"/>
                </a:solidFill>
                <a:latin typeface="Calibri"/>
              </a:rPr>
              <a:t>•  </a:t>
            </a:r>
            <a:r>
              <a:rPr sz="1900" b="0" i="0">
                <a:solidFill>
                  <a:srgbClr val="191919"/>
                </a:solidFill>
                <a:latin typeface="Calibri"/>
              </a:rPr>
              <a:t>Reduce empirical codes to theoretical constructs and audit them with class-level metrics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42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One corpus, one transparent pipeline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Reuse the OpenAlex corpus you built in Chapter 4</a:t>
            </a:r>
          </a:p>
          <a:p>
            <a:pPr algn="l">
              <a:spcAft>
                <a:spcPts val="1000"/>
              </a:spcAft>
            </a:pPr>
            <a:r>
              <a:rPr sz="1900" b="1" i="0">
                <a:solidFill>
                  <a:srgbClr val="00426A"/>
                </a:solidFill>
                <a:latin typeface="Calibri"/>
              </a:rPr>
              <a:t>•  </a:t>
            </a:r>
            <a:r>
              <a:rPr sz="1900" b="0" i="0">
                <a:solidFill>
                  <a:srgbClr val="191919"/>
                </a:solidFill>
                <a:latin typeface="Calibri"/>
              </a:rPr>
              <a:t>The goal is an adaptable coding pipeline, not one fixed solution</a:t>
            </a:r>
          </a:p>
          <a:p>
            <a:pPr algn="l">
              <a:spcAft>
                <a:spcPts val="1000"/>
              </a:spcAft>
            </a:pPr>
            <a:r>
              <a:rPr sz="1900" b="1" i="0">
                <a:solidFill>
                  <a:srgbClr val="00426A"/>
                </a:solidFill>
                <a:latin typeface="Calibri"/>
              </a:rPr>
              <a:t>•  </a:t>
            </a:r>
            <a:r>
              <a:rPr sz="1900" b="0" i="0">
                <a:solidFill>
                  <a:srgbClr val="191919"/>
                </a:solidFill>
                <a:latin typeface="Calibri"/>
              </a:rPr>
              <a:t>Arc: deductive → inductive → integrative → featurization → reduction → audit</a:t>
            </a:r>
          </a:p>
          <a:p>
            <a:pPr algn="l">
              <a:spcAft>
                <a:spcPts val="1000"/>
              </a:spcAft>
            </a:pPr>
            <a:r>
              <a:rPr sz="1900" b="1" i="0">
                <a:solidFill>
                  <a:srgbClr val="00426A"/>
                </a:solidFill>
                <a:latin typeface="Calibri"/>
              </a:rPr>
              <a:t>•  </a:t>
            </a:r>
            <a:r>
              <a:rPr sz="1900" b="0" i="0">
                <a:solidFill>
                  <a:srgbClr val="191919"/>
                </a:solidFill>
                <a:latin typeface="Calibri"/>
              </a:rPr>
              <a:t>Deliverables are cumulative; each exercise feeds the next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Treat coding outputs as living instruments that evolve with your understanding.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42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§6.1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Deductive coding</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Three instruments for predefined categories: dictionary, LLM, classifier.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42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Before any coding: a stable analysis table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One OpenAlex work record = one observation: doc_id, text, metadata</a:t>
            </a:r>
          </a:p>
          <a:p>
            <a:pPr algn="l">
              <a:spcAft>
                <a:spcPts val="1000"/>
              </a:spcAft>
            </a:pPr>
            <a:r>
              <a:rPr sz="1900" b="1" i="0">
                <a:solidFill>
                  <a:srgbClr val="00426A"/>
                </a:solidFill>
                <a:latin typeface="Calibri"/>
              </a:rPr>
              <a:t>•  </a:t>
            </a:r>
            <a:r>
              <a:rPr sz="1900" b="0" i="0">
                <a:solidFill>
                  <a:srgbClr val="191919"/>
                </a:solidFill>
                <a:latin typeface="Calibri"/>
              </a:rPr>
              <a:t>Define corpus boundaries: topic filters, year range, venues, language</a:t>
            </a:r>
          </a:p>
          <a:p>
            <a:pPr algn="l">
              <a:spcAft>
                <a:spcPts val="1000"/>
              </a:spcAft>
            </a:pPr>
            <a:r>
              <a:rPr sz="1900" b="1" i="0">
                <a:solidFill>
                  <a:srgbClr val="00426A"/>
                </a:solidFill>
                <a:latin typeface="Calibri"/>
              </a:rPr>
              <a:t>•  </a:t>
            </a:r>
            <a:r>
              <a:rPr sz="1900" b="0" i="0">
                <a:solidFill>
                  <a:srgbClr val="191919"/>
                </a:solidFill>
                <a:latin typeface="Calibri"/>
              </a:rPr>
              <a:t>Deduplicate; flag missing or very short text</a:t>
            </a:r>
          </a:p>
          <a:p>
            <a:pPr algn="l">
              <a:spcAft>
                <a:spcPts val="1000"/>
              </a:spcAft>
            </a:pPr>
            <a:r>
              <a:rPr sz="1900" b="1" i="0">
                <a:solidFill>
                  <a:srgbClr val="00426A"/>
                </a:solidFill>
                <a:latin typeface="Calibri"/>
              </a:rPr>
              <a:t>•  </a:t>
            </a:r>
            <a:r>
              <a:rPr sz="1900" b="0" i="0">
                <a:solidFill>
                  <a:srgbClr val="191919"/>
                </a:solidFill>
                <a:latin typeface="Calibri"/>
              </a:rPr>
              <a:t>Reconstruct abstracts from the inverted index once, then save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If the corpus table is unstable, every downstream measure is unstable too.</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42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building a coding-ready corpus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Write a corpus memo: topic scope, inclusion criteria, exclusion rules</a:t>
            </a:r>
          </a:p>
          <a:p>
            <a:pPr algn="l">
              <a:spcAft>
                <a:spcPts val="800"/>
              </a:spcAft>
            </a:pPr>
            <a:r>
              <a:rPr sz="1600" b="1" i="0">
                <a:solidFill>
                  <a:srgbClr val="00426A"/>
                </a:solidFill>
                <a:latin typeface="Calibri"/>
              </a:rPr>
              <a:t>•  </a:t>
            </a:r>
            <a:r>
              <a:rPr sz="1600" b="0" i="0">
                <a:solidFill>
                  <a:srgbClr val="191919"/>
                </a:solidFill>
                <a:latin typeface="Calibri"/>
              </a:rPr>
              <a:t>Reflect on one difficult boundary decision and how you resolved it</a:t>
            </a:r>
          </a:p>
          <a:p>
            <a:pPr algn="l">
              <a:spcAft>
                <a:spcPts val="800"/>
              </a:spcAft>
            </a:pPr>
            <a:r>
              <a:rPr sz="1600" b="1" i="0">
                <a:solidFill>
                  <a:srgbClr val="00426A"/>
                </a:solidFill>
                <a:latin typeface="Calibri"/>
              </a:rPr>
              <a:t>•  </a:t>
            </a:r>
            <a:r>
              <a:rPr sz="1600" b="0" i="0">
                <a:solidFill>
                  <a:srgbClr val="191919"/>
                </a:solidFill>
                <a:latin typeface="Calibri"/>
              </a:rPr>
              <a:t>Construct the document-level table with stable IDs, text, and metadata</a:t>
            </a:r>
          </a:p>
          <a:p>
            <a:pPr algn="l">
              <a:spcAft>
                <a:spcPts val="800"/>
              </a:spcAft>
            </a:pPr>
            <a:r>
              <a:rPr sz="1600" b="1" i="0">
                <a:solidFill>
                  <a:srgbClr val="00426A"/>
                </a:solidFill>
                <a:latin typeface="Calibri"/>
              </a:rPr>
              <a:t>•  </a:t>
            </a:r>
            <a:r>
              <a:rPr sz="1600" b="0" i="0">
                <a:solidFill>
                  <a:srgbClr val="191919"/>
                </a:solidFill>
                <a:latin typeface="Calibri"/>
              </a:rPr>
              <a:t>Add a provenance note on how raw records became this table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OpenAlex records you retrieved in Chapter 4</a:t>
            </a:r>
          </a:p>
          <a:p>
            <a:pPr algn="l">
              <a:spcAft>
                <a:spcPts val="500"/>
              </a:spcAft>
            </a:pPr>
            <a:r>
              <a:rPr sz="1300" b="1" i="0">
                <a:solidFill>
                  <a:srgbClr val="00426A"/>
                </a:solidFill>
                <a:latin typeface="Calibri"/>
              </a:rPr>
              <a:t>•  </a:t>
            </a:r>
            <a:r>
              <a:rPr sz="1300" b="0" i="0">
                <a:solidFill>
                  <a:srgbClr val="191919"/>
                </a:solidFill>
                <a:latin typeface="Calibri"/>
              </a:rPr>
              <a:t>A programming environment with a dataframe library</a:t>
            </a:r>
          </a:p>
          <a:p>
            <a:pPr algn="l">
              <a:spcAft>
                <a:spcPts val="500"/>
              </a:spcAft>
            </a:pPr>
            <a:r>
              <a:rPr sz="1300" b="1" i="0">
                <a:solidFill>
                  <a:srgbClr val="00426A"/>
                </a:solidFill>
                <a:latin typeface="Calibri"/>
              </a:rPr>
              <a:t>•  </a:t>
            </a:r>
            <a:r>
              <a:rPr sz="1300" b="0" i="0">
                <a:solidFill>
                  <a:srgbClr val="191919"/>
                </a:solidFill>
                <a:latin typeface="Calibri"/>
              </a:rPr>
              <a:t>New to JSON, tokenization, or parquet? The text-data primer on the companion site</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saved corpus file, plus a one-page corpus memo: boundaries, rules, the difficult boundary decision, and a provenance note.</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Chapter 6 hub</a:t>
            </a:r>
            <a:r>
              <a:rPr sz="1150" b="0" i="0">
                <a:solidFill>
                  <a:srgbClr val="5F6368"/>
                </a:solidFill>
                <a:latin typeface="Calibri"/>
              </a:rPr>
              <a:t>  ·  cssprimer.org/ch06/</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42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Dictionary coding: transparent, rigid, revisable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Map predefined terms to conceptual categories</a:t>
            </a:r>
          </a:p>
          <a:p>
            <a:pPr algn="l">
              <a:spcAft>
                <a:spcPts val="1000"/>
              </a:spcAft>
            </a:pPr>
            <a:r>
              <a:rPr sz="1900" b="1" i="0">
                <a:solidFill>
                  <a:srgbClr val="00426A"/>
                </a:solidFill>
                <a:latin typeface="Calibri"/>
              </a:rPr>
              <a:t>•  </a:t>
            </a:r>
            <a:r>
              <a:rPr sz="1900" b="0" i="0">
                <a:solidFill>
                  <a:srgbClr val="191919"/>
                </a:solidFill>
                <a:latin typeface="Calibri"/>
              </a:rPr>
              <a:t>Every decision is inspectable — but synonyms, negation, and context are missed</a:t>
            </a:r>
          </a:p>
          <a:p>
            <a:pPr algn="l">
              <a:spcAft>
                <a:spcPts val="1000"/>
              </a:spcAft>
            </a:pPr>
            <a:r>
              <a:rPr sz="1900" b="1" i="0">
                <a:solidFill>
                  <a:srgbClr val="00426A"/>
                </a:solidFill>
                <a:latin typeface="Calibri"/>
              </a:rPr>
              <a:t>•  </a:t>
            </a:r>
            <a:r>
              <a:rPr sz="1900" b="0" i="0">
                <a:solidFill>
                  <a:srgbClr val="191919"/>
                </a:solidFill>
                <a:latin typeface="Calibri"/>
              </a:rPr>
              <a:t>Validated lists (LIWC, Moral Foundations) versus custom project lists</a:t>
            </a:r>
          </a:p>
          <a:p>
            <a:pPr algn="l">
              <a:spcAft>
                <a:spcPts val="1000"/>
              </a:spcAft>
            </a:pPr>
            <a:r>
              <a:rPr sz="1900" b="1" i="0">
                <a:solidFill>
                  <a:srgbClr val="00426A"/>
                </a:solidFill>
                <a:latin typeface="Calibri"/>
              </a:rPr>
              <a:t>•  </a:t>
            </a:r>
            <a:r>
              <a:rPr sz="1900" b="0" i="0">
                <a:solidFill>
                  <a:srgbClr val="191919"/>
                </a:solidFill>
                <a:latin typeface="Calibri"/>
              </a:rPr>
              <a:t>First drafts always need revision after reading actual documents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Transparency is both the dictionary's strength and its limitation.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42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dictionary failures teach you</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Equity terms: equity, disparity, justice, marginalized …</a:t>
            </a:r>
          </a:p>
          <a:p>
            <a:pPr algn="l">
              <a:spcAft>
                <a:spcPts val="1000"/>
              </a:spcAft>
            </a:pPr>
            <a:r>
              <a:rPr sz="1900" b="1" i="0">
                <a:solidFill>
                  <a:srgbClr val="00426A"/>
                </a:solidFill>
                <a:latin typeface="Calibri"/>
              </a:rPr>
              <a:t>•  </a:t>
            </a:r>
            <a:r>
              <a:rPr sz="1900" b="0" i="0">
                <a:solidFill>
                  <a:srgbClr val="191919"/>
                </a:solidFill>
                <a:latin typeface="Calibri"/>
              </a:rPr>
              <a:t>Efficiency terms: optimization, scalable, cost-effective …</a:t>
            </a:r>
          </a:p>
          <a:p>
            <a:pPr algn="l">
              <a:spcAft>
                <a:spcPts val="1000"/>
              </a:spcAft>
            </a:pPr>
            <a:r>
              <a:rPr sz="1900" b="1" i="0">
                <a:solidFill>
                  <a:srgbClr val="00426A"/>
                </a:solidFill>
                <a:latin typeface="Calibri"/>
              </a:rPr>
              <a:t>•  </a:t>
            </a:r>
            <a:r>
              <a:rPr sz="1900" b="0" i="0">
                <a:solidFill>
                  <a:srgbClr val="191919"/>
                </a:solidFill>
                <a:latin typeface="Calibri"/>
              </a:rPr>
              <a:t>“Scalable equity interventions” scores high on both — clarify the category logic</a:t>
            </a:r>
          </a:p>
          <a:p>
            <a:pPr algn="l">
              <a:spcAft>
                <a:spcPts val="1000"/>
              </a:spcAft>
            </a:pPr>
            <a:r>
              <a:rPr sz="1900" b="1" i="0">
                <a:solidFill>
                  <a:srgbClr val="00426A"/>
                </a:solidFill>
                <a:latin typeface="Calibri"/>
              </a:rPr>
              <a:t>•  </a:t>
            </a:r>
            <a:r>
              <a:rPr sz="1900" b="0" i="0">
                <a:solidFill>
                  <a:srgbClr val="191919"/>
                </a:solidFill>
                <a:latin typeface="Calibri"/>
              </a:rPr>
              <a:t>“Access” and “inclusion” missed entirely — expand on the next iteration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False positives and false negatives are the revision engine, not embarrassments.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42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dictionary-based coding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Define at least two concept categories with theoretical meanings</a:t>
            </a:r>
          </a:p>
          <a:p>
            <a:pPr algn="l">
              <a:spcAft>
                <a:spcPts val="800"/>
              </a:spcAft>
            </a:pPr>
            <a:r>
              <a:rPr sz="1600" b="1" i="0">
                <a:solidFill>
                  <a:srgbClr val="00426A"/>
                </a:solidFill>
                <a:latin typeface="Calibri"/>
              </a:rPr>
              <a:t>•  </a:t>
            </a:r>
            <a:r>
              <a:rPr sz="1600" b="0" i="0">
                <a:solidFill>
                  <a:srgbClr val="191919"/>
                </a:solidFill>
                <a:latin typeface="Calibri"/>
              </a:rPr>
              <a:t>Draft include and exclude terms; consider a validated starting list</a:t>
            </a:r>
          </a:p>
          <a:p>
            <a:pPr algn="l">
              <a:spcAft>
                <a:spcPts val="800"/>
              </a:spcAft>
            </a:pPr>
            <a:r>
              <a:rPr sz="1600" b="1" i="0">
                <a:solidFill>
                  <a:srgbClr val="00426A"/>
                </a:solidFill>
                <a:latin typeface="Calibri"/>
              </a:rPr>
              <a:t>•  </a:t>
            </a:r>
            <a:r>
              <a:rPr sz="1600" b="0" i="0">
                <a:solidFill>
                  <a:srgbClr val="191919"/>
                </a:solidFill>
                <a:latin typeface="Calibri"/>
              </a:rPr>
              <a:t>Apply to the corpus; read high- and low-scoring documents</a:t>
            </a:r>
          </a:p>
          <a:p>
            <a:pPr algn="l">
              <a:spcAft>
                <a:spcPts val="800"/>
              </a:spcAft>
            </a:pPr>
            <a:r>
              <a:rPr sz="1600" b="1" i="0">
                <a:solidFill>
                  <a:srgbClr val="00426A"/>
                </a:solidFill>
                <a:latin typeface="Calibri"/>
              </a:rPr>
              <a:t>•  </a:t>
            </a:r>
            <a:r>
              <a:rPr sz="1600" b="0" i="0">
                <a:solidFill>
                  <a:srgbClr val="191919"/>
                </a:solidFill>
                <a:latin typeface="Calibri"/>
              </a:rPr>
              <a:t>Revise at least once, documenting what changed and why</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coding corpus from Exercise 6.1.1</a:t>
            </a:r>
          </a:p>
          <a:p>
            <a:pPr algn="l">
              <a:spcAft>
                <a:spcPts val="500"/>
              </a:spcAft>
            </a:pPr>
            <a:r>
              <a:rPr sz="1300" b="1" i="0">
                <a:solidFill>
                  <a:srgbClr val="00426A"/>
                </a:solidFill>
                <a:latin typeface="Calibri"/>
              </a:rPr>
              <a:t>•  </a:t>
            </a:r>
            <a:r>
              <a:rPr sz="1300" b="0" i="0">
                <a:solidFill>
                  <a:srgbClr val="191919"/>
                </a:solidFill>
                <a:latin typeface="Calibri"/>
              </a:rPr>
              <a:t>A written definition of the concept you intend to measure</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dictionary file (both versions), the scored corpus, and a half-page revision note on what reading the documents changed, and why.</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42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Prompt-based coding: the prompt is the instrument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Captures context-dependent meaning that static word lists miss</a:t>
            </a:r>
          </a:p>
          <a:p>
            <a:pPr algn="l">
              <a:spcAft>
                <a:spcPts val="1000"/>
              </a:spcAft>
            </a:pPr>
            <a:r>
              <a:rPr sz="1900" b="1" i="0">
                <a:solidFill>
                  <a:srgbClr val="00426A"/>
                </a:solidFill>
                <a:latin typeface="Calibri"/>
              </a:rPr>
              <a:t>•  </a:t>
            </a:r>
            <a:r>
              <a:rPr sz="1900" b="0" i="0">
                <a:solidFill>
                  <a:srgbClr val="191919"/>
                </a:solidFill>
                <a:latin typeface="Calibri"/>
              </a:rPr>
              <a:t>A promptbook entry mirrors a codebook entry: rules, schema, worked examples, guardrails</a:t>
            </a:r>
          </a:p>
          <a:p>
            <a:pPr algn="l">
              <a:spcAft>
                <a:spcPts val="1000"/>
              </a:spcAft>
            </a:pPr>
            <a:r>
              <a:rPr sz="1900" b="1" i="0">
                <a:solidFill>
                  <a:srgbClr val="00426A"/>
                </a:solidFill>
                <a:latin typeface="Calibri"/>
              </a:rPr>
              <a:t>•  </a:t>
            </a:r>
            <a:r>
              <a:rPr sz="1900" b="0" i="0">
                <a:solidFill>
                  <a:srgbClr val="191919"/>
                </a:solidFill>
                <a:latin typeface="Calibri"/>
              </a:rPr>
              <a:t>Guardrails: quote the evidence span; allow “insufficient evidence”</a:t>
            </a:r>
          </a:p>
          <a:p>
            <a:pPr algn="l">
              <a:spcAft>
                <a:spcPts val="1000"/>
              </a:spcAft>
            </a:pPr>
            <a:r>
              <a:rPr sz="1900" b="1" i="0">
                <a:solidFill>
                  <a:srgbClr val="00426A"/>
                </a:solidFill>
                <a:latin typeface="Calibri"/>
              </a:rPr>
              <a:t>•  </a:t>
            </a:r>
            <a:r>
              <a:rPr sz="1900" b="0" i="0">
                <a:solidFill>
                  <a:srgbClr val="191919"/>
                </a:solidFill>
                <a:latin typeface="Calibri"/>
              </a:rPr>
              <a:t>Ordering is pedagogy: these labels bootstrap the classifier next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LLM labels can start a workflow; they are not a substitute for rigorous annotation.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42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LLM coding errors are non-random</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Confident answers can be ungrounded in the source text</a:t>
            </a:r>
          </a:p>
          <a:p>
            <a:pPr algn="l">
              <a:spcAft>
                <a:spcPts val="1000"/>
              </a:spcAft>
            </a:pPr>
            <a:r>
              <a:rPr sz="1900" b="1" i="0">
                <a:solidFill>
                  <a:srgbClr val="00426A"/>
                </a:solidFill>
                <a:latin typeface="Calibri"/>
              </a:rPr>
              <a:t>•  </a:t>
            </a:r>
            <a:r>
              <a:rPr sz="1900" b="0" i="0">
                <a:solidFill>
                  <a:srgbClr val="191919"/>
                </a:solidFill>
                <a:latin typeface="Calibri"/>
              </a:rPr>
              <a:t>Stuhler et al.: religion imputed from names, despite explicit instructions</a:t>
            </a:r>
          </a:p>
          <a:p>
            <a:pPr algn="l">
              <a:spcAft>
                <a:spcPts val="1000"/>
              </a:spcAft>
            </a:pPr>
            <a:r>
              <a:rPr sz="1900" b="1" i="0">
                <a:solidFill>
                  <a:srgbClr val="00426A"/>
                </a:solidFill>
                <a:latin typeface="Calibri"/>
              </a:rPr>
              <a:t>•  </a:t>
            </a:r>
            <a:r>
              <a:rPr sz="1900" b="0" i="0">
                <a:solidFill>
                  <a:srgbClr val="191919"/>
                </a:solidFill>
                <a:latin typeface="Calibri"/>
              </a:rPr>
              <a:t>Plausible case-level errors become systematic downstream bias</a:t>
            </a:r>
          </a:p>
          <a:p>
            <a:pPr algn="l">
              <a:spcAft>
                <a:spcPts val="1000"/>
              </a:spcAft>
            </a:pPr>
            <a:r>
              <a:rPr sz="1900" b="1" i="0">
                <a:solidFill>
                  <a:srgbClr val="00426A"/>
                </a:solidFill>
                <a:latin typeface="Calibri"/>
              </a:rPr>
              <a:t>•  </a:t>
            </a:r>
            <a:r>
              <a:rPr sz="1900" b="0" i="0">
                <a:solidFill>
                  <a:srgbClr val="191919"/>
                </a:solidFill>
                <a:latin typeface="Calibri"/>
              </a:rPr>
              <a:t>Audit where errors concentrate: period, topic, group</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Bias in labels propagates into every model trained on them.</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42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prompt-based coding with LLMs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Design the promptbook entry; log model version and settings</a:t>
            </a:r>
          </a:p>
          <a:p>
            <a:pPr algn="l">
              <a:spcAft>
                <a:spcPts val="800"/>
              </a:spcAft>
            </a:pPr>
            <a:r>
              <a:rPr sz="1600" b="1" i="0">
                <a:solidFill>
                  <a:srgbClr val="00426A"/>
                </a:solidFill>
                <a:latin typeface="Calibri"/>
              </a:rPr>
              <a:t>•  </a:t>
            </a:r>
            <a:r>
              <a:rPr sz="1600" b="0" i="0">
                <a:solidFill>
                  <a:srgbClr val="191919"/>
                </a:solidFill>
                <a:latin typeface="Calibri"/>
              </a:rPr>
              <a:t>Run batch inference; parse responses into structured variables</a:t>
            </a:r>
          </a:p>
          <a:p>
            <a:pPr algn="l">
              <a:spcAft>
                <a:spcPts val="800"/>
              </a:spcAft>
            </a:pPr>
            <a:r>
              <a:rPr sz="1600" b="1" i="0">
                <a:solidFill>
                  <a:srgbClr val="00426A"/>
                </a:solidFill>
                <a:latin typeface="Calibri"/>
              </a:rPr>
              <a:t>•  </a:t>
            </a:r>
            <a:r>
              <a:rPr sz="1600" b="0" i="0">
                <a:solidFill>
                  <a:srgbClr val="191919"/>
                </a:solidFill>
                <a:latin typeface="Calibri"/>
              </a:rPr>
              <a:t>Stress-test with a deliberately bad prompt on a subsample</a:t>
            </a:r>
          </a:p>
          <a:p>
            <a:pPr algn="l">
              <a:spcAft>
                <a:spcPts val="800"/>
              </a:spcAft>
            </a:pPr>
            <a:r>
              <a:rPr sz="1600" b="1" i="0">
                <a:solidFill>
                  <a:srgbClr val="00426A"/>
                </a:solidFill>
                <a:latin typeface="Calibri"/>
              </a:rPr>
              <a:t>•  </a:t>
            </a:r>
            <a:r>
              <a:rPr sz="1600" b="0" i="0">
                <a:solidFill>
                  <a:srgbClr val="191919"/>
                </a:solidFill>
                <a:latin typeface="Calibri"/>
              </a:rPr>
              <a:t>Revise, rerun, and compare runs for agreement and drift</a:t>
            </a:r>
          </a:p>
          <a:p>
            <a:pPr algn="l">
              <a:spcAft>
                <a:spcPts val="800"/>
              </a:spcAft>
            </a:pPr>
            <a:r>
              <a:rPr sz="1600" b="1" i="0">
                <a:solidFill>
                  <a:srgbClr val="00426A"/>
                </a:solidFill>
                <a:latin typeface="Calibri"/>
              </a:rPr>
              <a:t>•  </a:t>
            </a:r>
            <a:r>
              <a:rPr sz="1600" b="0" i="0">
                <a:solidFill>
                  <a:srgbClr val="191919"/>
                </a:solidFill>
                <a:latin typeface="Calibri"/>
              </a:rPr>
              <a:t>Write an audit note on recurring error patterns</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coding corpus from Exercise 6.1.1</a:t>
            </a:r>
          </a:p>
          <a:p>
            <a:pPr algn="l">
              <a:spcAft>
                <a:spcPts val="500"/>
              </a:spcAft>
            </a:pPr>
            <a:r>
              <a:rPr sz="1300" b="1" i="0">
                <a:solidFill>
                  <a:srgbClr val="00426A"/>
                </a:solidFill>
                <a:latin typeface="Calibri"/>
              </a:rPr>
              <a:t>•  </a:t>
            </a:r>
            <a:r>
              <a:rPr sz="1300" b="0" i="0">
                <a:solidFill>
                  <a:srgbClr val="191919"/>
                </a:solidFill>
                <a:latin typeface="Calibri"/>
              </a:rPr>
              <a:t>Access to a language model (free and local options on the companion setup page)</a:t>
            </a:r>
          </a:p>
          <a:p>
            <a:pPr algn="l">
              <a:spcAft>
                <a:spcPts val="500"/>
              </a:spcAft>
            </a:pPr>
            <a:r>
              <a:rPr sz="1300" b="1" i="0">
                <a:solidFill>
                  <a:srgbClr val="00426A"/>
                </a:solidFill>
                <a:latin typeface="Calibri"/>
              </a:rPr>
              <a:t>•  </a:t>
            </a:r>
            <a:r>
              <a:rPr sz="1300" b="0" i="0">
                <a:solidFill>
                  <a:srgbClr val="191919"/>
                </a:solidFill>
                <a:latin typeface="Calibri"/>
              </a:rPr>
              <a:t>A written construct definition</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promptbook entry, both label sets (careful and deliberately biased), a label-distribution comparison table, and a short audit note on error patterns and the fixes.</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Prompting and its failure modes</a:t>
            </a:r>
            <a:r>
              <a:rPr sz="1150" b="0" i="0">
                <a:solidFill>
                  <a:srgbClr val="5F6368"/>
                </a:solidFill>
                <a:latin typeface="Calibri"/>
              </a:rPr>
              <a:t>  ·  cssprimer.org/primers/prompting</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42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Supervised learning in three ideas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The split: train, validate, test — grade the model on unseen documents</a:t>
            </a:r>
          </a:p>
          <a:p>
            <a:pPr algn="l">
              <a:spcAft>
                <a:spcPts val="1000"/>
              </a:spcAft>
            </a:pPr>
            <a:r>
              <a:rPr sz="1900" b="1" i="0">
                <a:solidFill>
                  <a:srgbClr val="00426A"/>
                </a:solidFill>
                <a:latin typeface="Calibri"/>
              </a:rPr>
              <a:t>•  </a:t>
            </a:r>
            <a:r>
              <a:rPr sz="1900" b="0" i="0">
                <a:solidFill>
                  <a:srgbClr val="191919"/>
                </a:solidFill>
                <a:latin typeface="Calibri"/>
              </a:rPr>
              <a:t>The feature matrix: every document becomes a row of numbers (TF-IDF)</a:t>
            </a:r>
          </a:p>
          <a:p>
            <a:pPr algn="l">
              <a:spcAft>
                <a:spcPts val="1000"/>
              </a:spcAft>
            </a:pPr>
            <a:r>
              <a:rPr sz="1900" b="1" i="0">
                <a:solidFill>
                  <a:srgbClr val="00426A"/>
                </a:solidFill>
                <a:latin typeface="Calibri"/>
              </a:rPr>
              <a:t>•  </a:t>
            </a:r>
            <a:r>
              <a:rPr sz="1900" b="0" i="0">
                <a:solidFill>
                  <a:srgbClr val="191919"/>
                </a:solidFill>
                <a:latin typeface="Calibri"/>
              </a:rPr>
              <a:t>The output: probabilities you can threshold, rank, and reuse</a:t>
            </a:r>
          </a:p>
          <a:p>
            <a:pPr algn="l">
              <a:spcAft>
                <a:spcPts val="1000"/>
              </a:spcAft>
            </a:pPr>
            <a:r>
              <a:rPr sz="1900" b="1" i="0">
                <a:solidFill>
                  <a:srgbClr val="00426A"/>
                </a:solidFill>
                <a:latin typeface="Calibri"/>
              </a:rPr>
              <a:t>•  </a:t>
            </a:r>
            <a:r>
              <a:rPr sz="1900" b="0" i="0">
                <a:solidFill>
                  <a:srgbClr val="191919"/>
                </a:solidFill>
                <a:latin typeface="Calibri"/>
              </a:rPr>
              <a:t>Start simple: logistic regression before anything complex</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Transparent errors are often worth more than marginal accuracy gains.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42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Why aggregate accuracy misleads: a worked confusion matrix</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426464"/>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txBody>
                  <a:tcPr>
                    <a:solidFill>
                      <a:srgbClr val="990000"/>
                    </a:solidFill>
                  </a:tcPr>
                </a:tc>
                <a:tc>
                  <a:txBody>
                    <a:bodyPr wrap="square"/>
                    <a:lstStyle/>
                    <a:p>
                      <a:r>
                        <a:rPr sz="1600" b="1" i="0">
                          <a:solidFill>
                            <a:srgbClr val="FFFFFF"/>
                          </a:solidFill>
                          <a:latin typeface="Calibri"/>
                        </a:rPr>
                        <a:t>Predicted: Methodological</a:t>
                      </a:r>
                    </a:p>
                  </a:txBody>
                  <a:tcPr>
                    <a:solidFill>
                      <a:srgbClr val="990000"/>
                    </a:solidFill>
                  </a:tcPr>
                </a:tc>
                <a:tc>
                  <a:txBody>
                    <a:bodyPr wrap="square"/>
                    <a:lstStyle/>
                    <a:p>
                      <a:r>
                        <a:rPr sz="1600" b="1" i="0">
                          <a:solidFill>
                            <a:srgbClr val="FFFFFF"/>
                          </a:solidFill>
                          <a:latin typeface="Calibri"/>
                        </a:rPr>
                        <a:t>Predicted: Substantive</a:t>
                      </a:r>
                    </a:p>
                  </a:txBody>
                  <a:tcPr>
                    <a:solidFill>
                      <a:srgbClr val="990000"/>
                    </a:solidFill>
                  </a:tcPr>
                </a:tc>
              </a:tr>
              <a:tr h="475488">
                <a:tc>
                  <a:txBody>
                    <a:bodyPr wrap="square"/>
                    <a:lstStyle/>
                    <a:p>
                      <a:r>
                        <a:rPr sz="1500" b="0" i="0">
                          <a:solidFill>
                            <a:srgbClr val="191919"/>
                          </a:solidFill>
                          <a:latin typeface="Calibri"/>
                        </a:rPr>
                        <a:t>Actual: Methodological (50)</a:t>
                      </a:r>
                    </a:p>
                  </a:txBody>
                  <a:tcPr>
                    <a:solidFill>
                      <a:srgbClr val="FFFFFF"/>
                    </a:solidFill>
                  </a:tcPr>
                </a:tc>
                <a:tc>
                  <a:txBody>
                    <a:bodyPr wrap="square"/>
                    <a:lstStyle/>
                    <a:p>
                      <a:r>
                        <a:rPr sz="1500" b="0" i="0">
                          <a:solidFill>
                            <a:srgbClr val="191919"/>
                          </a:solidFill>
                          <a:latin typeface="Calibri"/>
                        </a:rPr>
                        <a:t>42</a:t>
                      </a:r>
                    </a:p>
                  </a:txBody>
                  <a:tcPr>
                    <a:solidFill>
                      <a:srgbClr val="FFFFFF"/>
                    </a:solidFill>
                  </a:tcPr>
                </a:tc>
                <a:tc>
                  <a:txBody>
                    <a:bodyPr wrap="square"/>
                    <a:lstStyle/>
                    <a:p>
                      <a:r>
                        <a:rPr sz="1500" b="0" i="0">
                          <a:solidFill>
                            <a:srgbClr val="191919"/>
                          </a:solidFill>
                          <a:latin typeface="Calibri"/>
                        </a:rPr>
                        <a:t>8</a:t>
                      </a:r>
                    </a:p>
                  </a:txBody>
                  <a:tcPr>
                    <a:solidFill>
                      <a:srgbClr val="FFFFFF"/>
                    </a:solidFill>
                  </a:tcPr>
                </a:tc>
              </a:tr>
              <a:tr h="475488">
                <a:tc>
                  <a:txBody>
                    <a:bodyPr wrap="square"/>
                    <a:lstStyle/>
                    <a:p>
                      <a:r>
                        <a:rPr sz="1500" b="0" i="0">
                          <a:solidFill>
                            <a:srgbClr val="191919"/>
                          </a:solidFill>
                          <a:latin typeface="Calibri"/>
                        </a:rPr>
                        <a:t>Actual: Substantive (150)</a:t>
                      </a:r>
                    </a:p>
                  </a:txBody>
                  <a:tcPr>
                    <a:solidFill>
                      <a:srgbClr val="FAF9F7"/>
                    </a:solidFill>
                  </a:tcPr>
                </a:tc>
                <a:tc>
                  <a:txBody>
                    <a:bodyPr wrap="square"/>
                    <a:lstStyle/>
                    <a:p>
                      <a:r>
                        <a:rPr sz="1500" b="0" i="0">
                          <a:solidFill>
                            <a:srgbClr val="191919"/>
                          </a:solidFill>
                          <a:latin typeface="Calibri"/>
                        </a:rPr>
                        <a:t>23</a:t>
                      </a:r>
                    </a:p>
                  </a:txBody>
                  <a:tcPr>
                    <a:solidFill>
                      <a:srgbClr val="FAF9F7"/>
                    </a:solidFill>
                  </a:tcPr>
                </a:tc>
                <a:tc>
                  <a:txBody>
                    <a:bodyPr wrap="square"/>
                    <a:lstStyle/>
                    <a:p>
                      <a:r>
                        <a:rPr sz="1500" b="0" i="0">
                          <a:solidFill>
                            <a:srgbClr val="191919"/>
                          </a:solidFill>
                          <a:latin typeface="Calibri"/>
                        </a:rPr>
                        <a:t>127</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Accuracy 84.5% — but precision for the “methodological” minority class is only 64.6%.</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42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When AI writes the training script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Generated code can be plausible and wrong in ways that never crash</a:t>
            </a:r>
          </a:p>
          <a:p>
            <a:pPr algn="l">
              <a:spcAft>
                <a:spcPts val="1000"/>
              </a:spcAft>
            </a:pPr>
            <a:r>
              <a:rPr sz="1900" b="1" i="0">
                <a:solidFill>
                  <a:srgbClr val="00426A"/>
                </a:solidFill>
                <a:latin typeface="Calibri"/>
              </a:rPr>
              <a:t>•  </a:t>
            </a:r>
            <a:r>
              <a:rPr sz="1900" b="0" i="0">
                <a:solidFill>
                  <a:srgbClr val="191919"/>
                </a:solidFill>
                <a:latin typeface="Calibri"/>
              </a:rPr>
              <a:t>Check the split happens before feature fitting — no leakage</a:t>
            </a:r>
          </a:p>
          <a:p>
            <a:pPr algn="l">
              <a:spcAft>
                <a:spcPts val="1000"/>
              </a:spcAft>
            </a:pPr>
            <a:r>
              <a:rPr sz="1900" b="1" i="0">
                <a:solidFill>
                  <a:srgbClr val="00426A"/>
                </a:solidFill>
                <a:latin typeface="Calibri"/>
              </a:rPr>
              <a:t>•  </a:t>
            </a:r>
            <a:r>
              <a:rPr sz="1900" b="0" i="0">
                <a:solidFill>
                  <a:srgbClr val="191919"/>
                </a:solidFill>
                <a:latin typeface="Calibri"/>
              </a:rPr>
              <a:t>Check class-level metrics, a logged random seed, the stable corpus file</a:t>
            </a:r>
          </a:p>
          <a:p>
            <a:pPr algn="l">
              <a:spcAft>
                <a:spcPts val="1000"/>
              </a:spcAft>
            </a:pPr>
            <a:r>
              <a:rPr sz="1900" b="1" i="0">
                <a:solidFill>
                  <a:srgbClr val="00426A"/>
                </a:solidFill>
                <a:latin typeface="Calibri"/>
              </a:rPr>
              <a:t>•  </a:t>
            </a:r>
            <a:r>
              <a:rPr sz="1900" b="0" i="0">
                <a:solidFill>
                  <a:srgbClr val="191919"/>
                </a:solidFill>
                <a:latin typeface="Calibri"/>
              </a:rPr>
              <a:t>Spot-check a handful of predictions by hand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use-and-validate discipline applies to code exactly as it applies to labels.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42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supervised coding with labeled data</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Build the training set; manually verify a sample of LLM labels</a:t>
            </a:r>
          </a:p>
          <a:p>
            <a:pPr algn="l">
              <a:spcAft>
                <a:spcPts val="800"/>
              </a:spcAft>
            </a:pPr>
            <a:r>
              <a:rPr sz="1600" b="1" i="0">
                <a:solidFill>
                  <a:srgbClr val="00426A"/>
                </a:solidFill>
                <a:latin typeface="Calibri"/>
              </a:rPr>
              <a:t>•  </a:t>
            </a:r>
            <a:r>
              <a:rPr sz="1600" b="0" i="0">
                <a:solidFill>
                  <a:srgbClr val="191919"/>
                </a:solidFill>
                <a:latin typeface="Calibri"/>
              </a:rPr>
              <a:t>Train a baseline and one alternative model; compare</a:t>
            </a:r>
          </a:p>
          <a:p>
            <a:pPr algn="l">
              <a:spcAft>
                <a:spcPts val="800"/>
              </a:spcAft>
            </a:pPr>
            <a:r>
              <a:rPr sz="1600" b="1" i="0">
                <a:solidFill>
                  <a:srgbClr val="00426A"/>
                </a:solidFill>
                <a:latin typeface="Calibri"/>
              </a:rPr>
              <a:t>•  </a:t>
            </a:r>
            <a:r>
              <a:rPr sz="1600" b="0" i="0">
                <a:solidFill>
                  <a:srgbClr val="191919"/>
                </a:solidFill>
                <a:latin typeface="Calibri"/>
              </a:rPr>
              <a:t>Close-read misclassifications: label problems or genuine difficulty?</a:t>
            </a:r>
          </a:p>
          <a:p>
            <a:pPr algn="l">
              <a:spcAft>
                <a:spcPts val="800"/>
              </a:spcAft>
            </a:pPr>
            <a:r>
              <a:rPr sz="1600" b="1" i="0">
                <a:solidFill>
                  <a:srgbClr val="00426A"/>
                </a:solidFill>
                <a:latin typeface="Calibri"/>
              </a:rPr>
              <a:t>•  </a:t>
            </a:r>
            <a:r>
              <a:rPr sz="1600" b="0" i="0">
                <a:solidFill>
                  <a:srgbClr val="191919"/>
                </a:solidFill>
                <a:latin typeface="Calibri"/>
              </a:rPr>
              <a:t>Retrain on the biased-prompt labels and compare the two classifiers</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Labeled documents (hand-coded, or the LLM labels from Exercise 6.1.3)</a:t>
            </a:r>
          </a:p>
          <a:p>
            <a:pPr algn="l">
              <a:spcAft>
                <a:spcPts val="500"/>
              </a:spcAft>
            </a:pPr>
            <a:r>
              <a:rPr sz="1300" b="1" i="0">
                <a:solidFill>
                  <a:srgbClr val="00426A"/>
                </a:solidFill>
                <a:latin typeface="Calibri"/>
              </a:rPr>
              <a:t>•  </a:t>
            </a:r>
            <a:r>
              <a:rPr sz="1300" b="0" i="0">
                <a:solidFill>
                  <a:srgbClr val="191919"/>
                </a:solidFill>
                <a:latin typeface="Calibri"/>
              </a:rPr>
              <a:t>The biased-prompt labels you saved in that exercise</a:t>
            </a:r>
          </a:p>
          <a:p>
            <a:pPr algn="l">
              <a:spcAft>
                <a:spcPts val="500"/>
              </a:spcAft>
            </a:pPr>
            <a:r>
              <a:rPr sz="1300" b="1" i="0">
                <a:solidFill>
                  <a:srgbClr val="00426A"/>
                </a:solidFill>
                <a:latin typeface="Calibri"/>
              </a:rPr>
              <a:t>•  </a:t>
            </a:r>
            <a:r>
              <a:rPr sz="1300" b="0" i="0">
                <a:solidFill>
                  <a:srgbClr val="191919"/>
                </a:solidFill>
                <a:latin typeface="Calibri"/>
              </a:rPr>
              <a:t>A machine-learning library; never trained a model? See the ML primer</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Class-level performance tables (precision and recall per class, against a majority-class baseline) for both classifiers, an error-analysis note, and a memo on when supervised coding beats your other instruments.</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Supervised learning, gently</a:t>
            </a:r>
            <a:r>
              <a:rPr sz="1150" b="0" i="0">
                <a:solidFill>
                  <a:srgbClr val="5F6368"/>
                </a:solidFill>
                <a:latin typeface="Calibri"/>
              </a:rPr>
              <a:t>  ·  cssprimer.org/primers/ml</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42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§6.2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Inductive coding: topic analysis</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Let patterns emerge — then hold them to measurement standards.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42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Choose the model that fits the question, not the fashion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901952"/>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Model</a:t>
                      </a:r>
                    </a:p>
                  </a:txBody>
                  <a:tcPr>
                    <a:solidFill>
                      <a:srgbClr val="990000"/>
                    </a:solidFill>
                  </a:tcPr>
                </a:tc>
                <a:tc>
                  <a:txBody>
                    <a:bodyPr wrap="square"/>
                    <a:lstStyle/>
                    <a:p>
                      <a:r>
                        <a:rPr sz="1600" b="1" i="0">
                          <a:solidFill>
                            <a:srgbClr val="FFFFFF"/>
                          </a:solidFill>
                          <a:latin typeface="Calibri"/>
                        </a:rPr>
                        <a:t>Best for</a:t>
                      </a:r>
                    </a:p>
                  </a:txBody>
                  <a:tcPr>
                    <a:solidFill>
                      <a:srgbClr val="990000"/>
                    </a:solidFill>
                  </a:tcPr>
                </a:tc>
                <a:tc>
                  <a:txBody>
                    <a:bodyPr wrap="square"/>
                    <a:lstStyle/>
                    <a:p>
                      <a:r>
                        <a:rPr sz="1600" b="1" i="0">
                          <a:solidFill>
                            <a:srgbClr val="FFFFFF"/>
                          </a:solidFill>
                          <a:latin typeface="Calibri"/>
                        </a:rPr>
                        <a:t>Mechanism</a:t>
                      </a:r>
                    </a:p>
                  </a:txBody>
                  <a:tcPr>
                    <a:solidFill>
                      <a:srgbClr val="990000"/>
                    </a:solidFill>
                  </a:tcPr>
                </a:tc>
              </a:tr>
              <a:tr h="475488">
                <a:tc>
                  <a:txBody>
                    <a:bodyPr wrap="square"/>
                    <a:lstStyle/>
                    <a:p>
                      <a:r>
                        <a:rPr sz="1500" b="0" i="0">
                          <a:solidFill>
                            <a:srgbClr val="191919"/>
                          </a:solidFill>
                          <a:latin typeface="Calibri"/>
                        </a:rPr>
                        <a:t>STM</a:t>
                      </a:r>
                    </a:p>
                  </a:txBody>
                  <a:tcPr>
                    <a:solidFill>
                      <a:srgbClr val="FFFFFF"/>
                    </a:solidFill>
                  </a:tcPr>
                </a:tc>
                <a:tc>
                  <a:txBody>
                    <a:bodyPr wrap="square"/>
                    <a:lstStyle/>
                    <a:p>
                      <a:r>
                        <a:rPr sz="1500" b="0" i="0">
                          <a:solidFill>
                            <a:srgbClr val="191919"/>
                          </a:solidFill>
                          <a:latin typeface="Calibri"/>
                        </a:rPr>
                        <a:t>Estimating how topics vary by covariates (year, venue, party)</a:t>
                      </a:r>
                    </a:p>
                  </a:txBody>
                  <a:tcPr>
                    <a:solidFill>
                      <a:srgbClr val="FFFFFF"/>
                    </a:solidFill>
                  </a:tcPr>
                </a:tc>
                <a:tc>
                  <a:txBody>
                    <a:bodyPr wrap="square"/>
                    <a:lstStyle/>
                    <a:p>
                      <a:r>
                        <a:rPr sz="1500" b="0" i="0">
                          <a:solidFill>
                            <a:srgbClr val="191919"/>
                          </a:solidFill>
                          <a:latin typeface="Calibri"/>
                        </a:rPr>
                        <a:t>LDA extended with document-level covariates</a:t>
                      </a:r>
                    </a:p>
                  </a:txBody>
                  <a:tcPr>
                    <a:solidFill>
                      <a:srgbClr val="FFFFFF"/>
                    </a:solidFill>
                  </a:tcPr>
                </a:tc>
              </a:tr>
              <a:tr h="475488">
                <a:tc>
                  <a:txBody>
                    <a:bodyPr wrap="square"/>
                    <a:lstStyle/>
                    <a:p>
                      <a:r>
                        <a:rPr sz="1500" b="0" i="0">
                          <a:solidFill>
                            <a:srgbClr val="191919"/>
                          </a:solidFill>
                          <a:latin typeface="Calibri"/>
                        </a:rPr>
                        <a:t>Top2Vec</a:t>
                      </a:r>
                    </a:p>
                  </a:txBody>
                  <a:tcPr>
                    <a:solidFill>
                      <a:srgbClr val="FAF9F7"/>
                    </a:solidFill>
                  </a:tcPr>
                </a:tc>
                <a:tc>
                  <a:txBody>
                    <a:bodyPr wrap="square"/>
                    <a:lstStyle/>
                    <a:p>
                      <a:r>
                        <a:rPr sz="1500" b="0" i="0">
                          <a:solidFill>
                            <a:srgbClr val="191919"/>
                          </a:solidFill>
                          <a:latin typeface="Calibri"/>
                        </a:rPr>
                        <a:t>Exploring an unfamiliar corpus with no preset topic count</a:t>
                      </a:r>
                    </a:p>
                  </a:txBody>
                  <a:tcPr>
                    <a:solidFill>
                      <a:srgbClr val="FAF9F7"/>
                    </a:solidFill>
                  </a:tcPr>
                </a:tc>
                <a:tc>
                  <a:txBody>
                    <a:bodyPr wrap="square"/>
                    <a:lstStyle/>
                    <a:p>
                      <a:r>
                        <a:rPr sz="1500" b="0" i="0">
                          <a:solidFill>
                            <a:srgbClr val="191919"/>
                          </a:solidFill>
                          <a:latin typeface="Calibri"/>
                        </a:rPr>
                        <a:t>Dense clusters in a joint document-word embedding space</a:t>
                      </a:r>
                    </a:p>
                  </a:txBody>
                  <a:tcPr>
                    <a:solidFill>
                      <a:srgbClr val="FAF9F7"/>
                    </a:solidFill>
                  </a:tcPr>
                </a:tc>
              </a:tr>
              <a:tr h="475488">
                <a:tc>
                  <a:txBody>
                    <a:bodyPr wrap="square"/>
                    <a:lstStyle/>
                    <a:p>
                      <a:r>
                        <a:rPr sz="1500" b="0" i="0">
                          <a:solidFill>
                            <a:srgbClr val="191919"/>
                          </a:solidFill>
                          <a:latin typeface="Calibri"/>
                        </a:rPr>
                        <a:t>BERTopic</a:t>
                      </a:r>
                    </a:p>
                  </a:txBody>
                  <a:tcPr>
                    <a:solidFill>
                      <a:srgbClr val="FFFFFF"/>
                    </a:solidFill>
                  </a:tcPr>
                </a:tc>
                <a:tc>
                  <a:txBody>
                    <a:bodyPr wrap="square"/>
                    <a:lstStyle/>
                    <a:p>
                      <a:r>
                        <a:rPr sz="1500" b="0" i="0">
                          <a:solidFill>
                            <a:srgbClr val="191919"/>
                          </a:solidFill>
                          <a:latin typeface="Calibri"/>
                        </a:rPr>
                        <a:t>Fine-grained distinctions in short or specialized text</a:t>
                      </a:r>
                    </a:p>
                  </a:txBody>
                  <a:tcPr>
                    <a:solidFill>
                      <a:srgbClr val="FFFFFF"/>
                    </a:solidFill>
                  </a:tcPr>
                </a:tc>
                <a:tc>
                  <a:txBody>
                    <a:bodyPr wrap="square"/>
                    <a:lstStyle/>
                    <a:p>
                      <a:r>
                        <a:rPr sz="1500" b="0" i="0">
                          <a:solidFill>
                            <a:srgbClr val="191919"/>
                          </a:solidFill>
                          <a:latin typeface="Calibri"/>
                        </a:rPr>
                        <a:t>Transformer embeddings + HDBSCAN + class-based TF-IDF</a:t>
                      </a:r>
                    </a:p>
                  </a:txBody>
                  <a:tcPr>
                    <a:solidFill>
                      <a:srgbClr val="FFFFFF"/>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choice follows research purpose and corpus characteristics, not library popularity.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42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Label topics with terms plus representative documents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Top terms alone mislead: “diffusion, spread, cascade” could be epidemiology</a:t>
            </a:r>
          </a:p>
          <a:p>
            <a:pPr algn="l">
              <a:spcAft>
                <a:spcPts val="1000"/>
              </a:spcAft>
            </a:pPr>
            <a:r>
              <a:rPr sz="1900" b="1" i="0">
                <a:solidFill>
                  <a:srgbClr val="00426A"/>
                </a:solidFill>
                <a:latin typeface="Calibri"/>
              </a:rPr>
              <a:t>•  </a:t>
            </a:r>
            <a:r>
              <a:rPr sz="1900" b="0" i="0">
                <a:solidFill>
                  <a:srgbClr val="191919"/>
                </a:solidFill>
                <a:latin typeface="Calibri"/>
              </a:rPr>
              <a:t>Representative documents disambiguate what a cluster actually is</a:t>
            </a:r>
          </a:p>
          <a:p>
            <a:pPr algn="l">
              <a:spcAft>
                <a:spcPts val="1000"/>
              </a:spcAft>
            </a:pPr>
            <a:r>
              <a:rPr sz="1900" b="1" i="0">
                <a:solidFill>
                  <a:srgbClr val="00426A"/>
                </a:solidFill>
                <a:latin typeface="Calibri"/>
              </a:rPr>
              <a:t>•  </a:t>
            </a:r>
            <a:r>
              <a:rPr sz="1900" b="0" i="0">
                <a:solidFill>
                  <a:srgbClr val="191919"/>
                </a:solidFill>
                <a:latin typeface="Calibri"/>
              </a:rPr>
              <a:t>Fix hyperparameters and a seed; export the document-topic table</a:t>
            </a:r>
          </a:p>
          <a:p>
            <a:pPr algn="l">
              <a:spcAft>
                <a:spcPts val="1000"/>
              </a:spcAft>
            </a:pPr>
            <a:r>
              <a:rPr sz="1900" b="1" i="0">
                <a:solidFill>
                  <a:srgbClr val="00426A"/>
                </a:solidFill>
                <a:latin typeface="Calibri"/>
              </a:rPr>
              <a:t>•  </a:t>
            </a:r>
            <a:r>
              <a:rPr sz="1900" b="0" i="0">
                <a:solidFill>
                  <a:srgbClr val="191919"/>
                </a:solidFill>
                <a:latin typeface="Calibri"/>
              </a:rPr>
              <a:t>Expect at least one adjustment round — first fits are drafts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There is rarely one true topic count; pick the granularity your theory needs.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42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Refine one decision at a time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Change a single modeling decision per run; log settings and seeds</a:t>
            </a:r>
          </a:p>
          <a:p>
            <a:pPr algn="l">
              <a:spcAft>
                <a:spcPts val="1000"/>
              </a:spcAft>
            </a:pPr>
            <a:r>
              <a:rPr sz="1900" b="1" i="0">
                <a:solidFill>
                  <a:srgbClr val="00426A"/>
                </a:solidFill>
                <a:latin typeface="Calibri"/>
              </a:rPr>
              <a:t>•  </a:t>
            </a:r>
            <a:r>
              <a:rPr sz="1900" b="0" i="0">
                <a:solidFill>
                  <a:srgbClr val="191919"/>
                </a:solidFill>
                <a:latin typeface="Calibri"/>
              </a:rPr>
              <a:t>Compare coherence, overlap, and interpretability across runs</a:t>
            </a:r>
          </a:p>
          <a:p>
            <a:pPr algn="l">
              <a:spcAft>
                <a:spcPts val="1000"/>
              </a:spcAft>
            </a:pPr>
            <a:r>
              <a:rPr sz="1900" b="1" i="0">
                <a:solidFill>
                  <a:srgbClr val="00426A"/>
                </a:solidFill>
                <a:latin typeface="Calibri"/>
              </a:rPr>
              <a:t>•  </a:t>
            </a:r>
            <a:r>
              <a:rPr sz="1900" b="0" i="0">
                <a:solidFill>
                  <a:srgbClr val="191919"/>
                </a:solidFill>
                <a:latin typeface="Calibri"/>
              </a:rPr>
              <a:t>Corpus-specific stop words: drop terms that dominate without discriminating</a:t>
            </a:r>
          </a:p>
          <a:p>
            <a:pPr algn="l">
              <a:spcAft>
                <a:spcPts val="1000"/>
              </a:spcAft>
            </a:pPr>
            <a:r>
              <a:rPr sz="1900" b="1" i="0">
                <a:solidFill>
                  <a:srgbClr val="00426A"/>
                </a:solidFill>
                <a:latin typeface="Calibri"/>
              </a:rPr>
              <a:t>•  </a:t>
            </a:r>
            <a:r>
              <a:rPr sz="1900" b="0" i="0">
                <a:solidFill>
                  <a:srgbClr val="191919"/>
                </a:solidFill>
                <a:latin typeface="Calibri"/>
              </a:rPr>
              <a:t>Upweight list: protect theory-laden terms the statistics underweight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run log turns tinkering into reproducible refinement.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42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Validate the model as you would any instrument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Validity: face checks, coherence and exclusivity metrics, blind LLM labeling, construct checks</a:t>
            </a:r>
          </a:p>
          <a:p>
            <a:pPr algn="l">
              <a:spcAft>
                <a:spcPts val="1000"/>
              </a:spcAft>
            </a:pPr>
            <a:r>
              <a:rPr sz="1900" b="1" i="0">
                <a:solidFill>
                  <a:srgbClr val="00426A"/>
                </a:solidFill>
                <a:latin typeface="Calibri"/>
              </a:rPr>
              <a:t>•  </a:t>
            </a:r>
            <a:r>
              <a:rPr sz="1900" b="0" i="0">
                <a:solidFill>
                  <a:srgbClr val="191919"/>
                </a:solidFill>
                <a:latin typeface="Calibri"/>
              </a:rPr>
              <a:t>Reliability: reruns across seeds and preprocessing variants</a:t>
            </a:r>
          </a:p>
          <a:p>
            <a:pPr algn="l">
              <a:spcAft>
                <a:spcPts val="1000"/>
              </a:spcAft>
            </a:pPr>
            <a:r>
              <a:rPr sz="1900" b="1" i="0">
                <a:solidFill>
                  <a:srgbClr val="00426A"/>
                </a:solidFill>
                <a:latin typeface="Calibri"/>
              </a:rPr>
              <a:t>•  </a:t>
            </a:r>
            <a:r>
              <a:rPr sz="1900" b="0" i="0">
                <a:solidFill>
                  <a:srgbClr val="191919"/>
                </a:solidFill>
                <a:latin typeface="Calibri"/>
              </a:rPr>
              <a:t>Qualitative trustworthiness: credibility, transferability, dependability, confirmability</a:t>
            </a:r>
          </a:p>
          <a:p>
            <a:pPr algn="l">
              <a:spcAft>
                <a:spcPts val="1000"/>
              </a:spcAft>
            </a:pPr>
            <a:r>
              <a:rPr sz="1900" b="1" i="0">
                <a:solidFill>
                  <a:srgbClr val="00426A"/>
                </a:solidFill>
                <a:latin typeface="Calibri"/>
              </a:rPr>
              <a:t>•  </a:t>
            </a:r>
            <a:r>
              <a:rPr sz="1900" b="0" i="0">
                <a:solidFill>
                  <a:srgbClr val="191919"/>
                </a:solidFill>
                <a:latin typeface="Calibri"/>
              </a:rPr>
              <a:t>789 studies reviewed: validation practice has never converged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Choose validation that fits what the model is for, and report which strategies you used and why.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42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topic modeling analysis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Fit an initial model; label topics with terms plus representative documents</a:t>
            </a:r>
          </a:p>
          <a:p>
            <a:pPr algn="l">
              <a:spcAft>
                <a:spcPts val="800"/>
              </a:spcAft>
            </a:pPr>
            <a:r>
              <a:rPr sz="1600" b="1" i="0">
                <a:solidFill>
                  <a:srgbClr val="00426A"/>
                </a:solidFill>
                <a:latin typeface="Calibri"/>
              </a:rPr>
              <a:t>•  </a:t>
            </a:r>
            <a:r>
              <a:rPr sz="1600" b="0" i="0">
                <a:solidFill>
                  <a:srgbClr val="191919"/>
                </a:solidFill>
                <a:latin typeface="Calibri"/>
              </a:rPr>
              <a:t>Change one modeling decision; compare runs</a:t>
            </a:r>
          </a:p>
          <a:p>
            <a:pPr algn="l">
              <a:spcAft>
                <a:spcPts val="800"/>
              </a:spcAft>
            </a:pPr>
            <a:r>
              <a:rPr sz="1600" b="1" i="0">
                <a:solidFill>
                  <a:srgbClr val="00426A"/>
                </a:solidFill>
                <a:latin typeface="Calibri"/>
              </a:rPr>
              <a:t>•  </a:t>
            </a:r>
            <a:r>
              <a:rPr sz="1600" b="0" i="0">
                <a:solidFill>
                  <a:srgbClr val="191919"/>
                </a:solidFill>
                <a:latin typeface="Calibri"/>
              </a:rPr>
              <a:t>Run at least one validity check and one reliability check</a:t>
            </a:r>
          </a:p>
          <a:p>
            <a:pPr algn="l">
              <a:spcAft>
                <a:spcPts val="800"/>
              </a:spcAft>
            </a:pPr>
            <a:r>
              <a:rPr sz="1600" b="1" i="0">
                <a:solidFill>
                  <a:srgbClr val="00426A"/>
                </a:solidFill>
                <a:latin typeface="Calibri"/>
              </a:rPr>
              <a:t>•  </a:t>
            </a:r>
            <a:r>
              <a:rPr sz="1600" b="0" i="0">
                <a:solidFill>
                  <a:srgbClr val="191919"/>
                </a:solidFill>
                <a:latin typeface="Calibri"/>
              </a:rPr>
              <a:t>Write an interpretation memo: final topics, ambiguities, scope conditions</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model and pipeline you selected in Exercise 6.2.1</a:t>
            </a:r>
          </a:p>
          <a:p>
            <a:pPr algn="l">
              <a:spcAft>
                <a:spcPts val="500"/>
              </a:spcAft>
            </a:pPr>
            <a:r>
              <a:rPr sz="1300" b="1" i="0">
                <a:solidFill>
                  <a:srgbClr val="00426A"/>
                </a:solidFill>
                <a:latin typeface="Calibri"/>
              </a:rPr>
              <a:t>•  </a:t>
            </a:r>
            <a:r>
              <a:rPr sz="1300" b="0" i="0">
                <a:solidFill>
                  <a:srgbClr val="191919"/>
                </a:solidFill>
                <a:latin typeface="Calibri"/>
              </a:rPr>
              <a:t>A run log recording each run's settings and seed</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complete run log (settings, seeds, outputs), final labeled topics with representative documents, and an interpretation memo stating unresolved ambiguities and scope conditions.</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Topic-modeling notebook</a:t>
            </a:r>
            <a:r>
              <a:rPr sz="1150" b="0" i="0">
                <a:solidFill>
                  <a:srgbClr val="5F6368"/>
                </a:solidFill>
                <a:latin typeface="Calibri"/>
              </a:rPr>
              <a:t>  ·  cssprimer.org/notebooks/ch06-topic-modeling.ipynb</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42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§6.3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Integrating deductive and inductive approaches</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Triangulate the two streams; divergence is data.</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42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Divergence is data, not failure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First ask: are both instruments even coding the same conceptual dimension?</a:t>
            </a:r>
          </a:p>
          <a:p>
            <a:pPr algn="l">
              <a:spcAft>
                <a:spcPts val="1000"/>
              </a:spcAft>
            </a:pPr>
            <a:r>
              <a:rPr sz="1900" b="1" i="0">
                <a:solidFill>
                  <a:srgbClr val="00426A"/>
                </a:solidFill>
                <a:latin typeface="Calibri"/>
              </a:rPr>
              <a:t>•  </a:t>
            </a:r>
            <a:r>
              <a:rPr sz="1900" b="0" i="0">
                <a:solidFill>
                  <a:srgbClr val="191919"/>
                </a:solidFill>
                <a:latin typeface="Calibri"/>
              </a:rPr>
              <a:t>A dictionary may capture policy stance; topics capture thematic domain</a:t>
            </a:r>
          </a:p>
          <a:p>
            <a:pPr algn="l">
              <a:spcAft>
                <a:spcPts val="1000"/>
              </a:spcAft>
            </a:pPr>
            <a:r>
              <a:rPr sz="1900" b="1" i="0">
                <a:solidFill>
                  <a:srgbClr val="00426A"/>
                </a:solidFill>
                <a:latin typeface="Calibri"/>
              </a:rPr>
              <a:t>•  </a:t>
            </a:r>
            <a:r>
              <a:rPr sz="1900" b="0" i="0">
                <a:solidFill>
                  <a:srgbClr val="191919"/>
                </a:solidFill>
                <a:latin typeface="Calibri"/>
              </a:rPr>
              <a:t>Sample three groups: high agreement, high disagreement, boundary cases</a:t>
            </a:r>
          </a:p>
          <a:p>
            <a:pPr algn="l">
              <a:spcAft>
                <a:spcPts val="1000"/>
              </a:spcAft>
            </a:pPr>
            <a:r>
              <a:rPr sz="1900" b="1" i="0">
                <a:solidFill>
                  <a:srgbClr val="00426A"/>
                </a:solidFill>
                <a:latin typeface="Calibri"/>
              </a:rPr>
              <a:t>•  </a:t>
            </a:r>
            <a:r>
              <a:rPr sz="1900" b="0" i="0">
                <a:solidFill>
                  <a:srgbClr val="191919"/>
                </a:solidFill>
                <a:latin typeface="Calibri"/>
              </a:rPr>
              <a:t>Forcing unification can obscure what each instrument does well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Sometimes the honest outcome is keeping both dimensions, documented.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42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Computational grounded theory names this workflow</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Step 1, pattern detection: computational surfacing — your instruments</a:t>
            </a:r>
          </a:p>
          <a:p>
            <a:pPr algn="l">
              <a:spcAft>
                <a:spcPts val="1000"/>
              </a:spcAft>
            </a:pPr>
            <a:r>
              <a:rPr sz="1900" b="1" i="0">
                <a:solidFill>
                  <a:srgbClr val="00426A"/>
                </a:solidFill>
                <a:latin typeface="Calibri"/>
              </a:rPr>
              <a:t>•  </a:t>
            </a:r>
            <a:r>
              <a:rPr sz="1900" b="0" i="0">
                <a:solidFill>
                  <a:srgbClr val="191919"/>
                </a:solidFill>
                <a:latin typeface="Calibri"/>
              </a:rPr>
              <a:t>Step 2, pattern refinement: close interpretive reading — your reconciliation</a:t>
            </a:r>
          </a:p>
          <a:p>
            <a:pPr algn="l">
              <a:spcAft>
                <a:spcPts val="1000"/>
              </a:spcAft>
            </a:pPr>
            <a:r>
              <a:rPr sz="1900" b="1" i="0">
                <a:solidFill>
                  <a:srgbClr val="00426A"/>
                </a:solidFill>
                <a:latin typeface="Calibri"/>
              </a:rPr>
              <a:t>•  </a:t>
            </a:r>
            <a:r>
              <a:rPr sz="1900" b="0" i="0">
                <a:solidFill>
                  <a:srgbClr val="191919"/>
                </a:solidFill>
                <a:latin typeface="Calibri"/>
              </a:rPr>
              <a:t>Step 3, pattern confirmation: computational tests across the corpus — your rerun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 established methodological tradition, not ad hoc reconciliation (Nelson 2020).</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42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triangulating deductive and inductive coding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Build a document-level comparison table for both measures</a:t>
            </a:r>
          </a:p>
          <a:p>
            <a:pPr algn="l">
              <a:spcAft>
                <a:spcPts val="800"/>
              </a:spcAft>
            </a:pPr>
            <a:r>
              <a:rPr sz="1600" b="1" i="0">
                <a:solidFill>
                  <a:srgbClr val="00426A"/>
                </a:solidFill>
                <a:latin typeface="Calibri"/>
              </a:rPr>
              <a:t>•  </a:t>
            </a:r>
            <a:r>
              <a:rPr sz="1600" b="0" i="0">
                <a:solidFill>
                  <a:srgbClr val="191919"/>
                </a:solidFill>
                <a:latin typeface="Calibri"/>
              </a:rPr>
              <a:t>Close-read divergences: coding error, boundary case, or different dimension?</a:t>
            </a:r>
          </a:p>
          <a:p>
            <a:pPr algn="l">
              <a:spcAft>
                <a:spcPts val="800"/>
              </a:spcAft>
            </a:pPr>
            <a:r>
              <a:rPr sz="1600" b="1" i="0">
                <a:solidFill>
                  <a:srgbClr val="00426A"/>
                </a:solidFill>
                <a:latin typeface="Calibri"/>
              </a:rPr>
              <a:t>•  </a:t>
            </a:r>
            <a:r>
              <a:rPr sz="1600" b="0" i="0">
                <a:solidFill>
                  <a:srgbClr val="191919"/>
                </a:solidFill>
                <a:latin typeface="Calibri"/>
              </a:rPr>
              <a:t>Revise rules — or deliberately retain both dimensions</a:t>
            </a:r>
          </a:p>
          <a:p>
            <a:pPr algn="l">
              <a:spcAft>
                <a:spcPts val="800"/>
              </a:spcAft>
            </a:pPr>
            <a:r>
              <a:rPr sz="1600" b="1" i="0">
                <a:solidFill>
                  <a:srgbClr val="00426A"/>
                </a:solidFill>
                <a:latin typeface="Calibri"/>
              </a:rPr>
              <a:t>•  </a:t>
            </a:r>
            <a:r>
              <a:rPr sz="1600" b="0" i="0">
                <a:solidFill>
                  <a:srgbClr val="191919"/>
                </a:solidFill>
                <a:latin typeface="Calibri"/>
              </a:rPr>
              <a:t>Rerun the revised pipeline; summarize what changed</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One deductive measure (dictionary, LLM, or classifier)</a:t>
            </a:r>
          </a:p>
          <a:p>
            <a:pPr algn="l">
              <a:spcAft>
                <a:spcPts val="500"/>
              </a:spcAft>
            </a:pPr>
            <a:r>
              <a:rPr sz="1300" b="1" i="0">
                <a:solidFill>
                  <a:srgbClr val="00426A"/>
                </a:solidFill>
                <a:latin typeface="Calibri"/>
              </a:rPr>
              <a:t>•  </a:t>
            </a:r>
            <a:r>
              <a:rPr sz="1300" b="0" i="0">
                <a:solidFill>
                  <a:srgbClr val="191919"/>
                </a:solidFill>
                <a:latin typeface="Calibri"/>
              </a:rPr>
              <a:t>Your inductive topics, keyed to the same doc_id</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reconciliation table, a close-reading note classifying each major divergence, and a statement of what you revised or deliberately retained.</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42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§6.4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Featurization and auxiliary instruments</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representation silently decides what the instrument can see.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42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Same two abstracts, four representations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2377440"/>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Representation</a:t>
                      </a:r>
                    </a:p>
                  </a:txBody>
                  <a:tcPr>
                    <a:solidFill>
                      <a:srgbClr val="990000"/>
                    </a:solidFill>
                  </a:tcPr>
                </a:tc>
                <a:tc>
                  <a:txBody>
                    <a:bodyPr wrap="square"/>
                    <a:lstStyle/>
                    <a:p>
                      <a:r>
                        <a:rPr sz="1600" b="1" i="0">
                          <a:solidFill>
                            <a:srgbClr val="FFFFFF"/>
                          </a:solidFill>
                          <a:latin typeface="Calibri"/>
                        </a:rPr>
                        <a:t>What it emphasizes</a:t>
                      </a:r>
                    </a:p>
                  </a:txBody>
                  <a:tcPr>
                    <a:solidFill>
                      <a:srgbClr val="990000"/>
                    </a:solidFill>
                  </a:tcPr>
                </a:tc>
                <a:tc>
                  <a:txBody>
                    <a:bodyPr wrap="square"/>
                    <a:lstStyle/>
                    <a:p>
                      <a:r>
                        <a:rPr sz="1600" b="1" i="0">
                          <a:solidFill>
                            <a:srgbClr val="FFFFFF"/>
                          </a:solidFill>
                          <a:latin typeface="Calibri"/>
                        </a:rPr>
                        <a:t>Equity vs. efficiency abstracts</a:t>
                      </a:r>
                    </a:p>
                  </a:txBody>
                  <a:tcPr>
                    <a:solidFill>
                      <a:srgbClr val="990000"/>
                    </a:solidFill>
                  </a:tcPr>
                </a:tc>
              </a:tr>
              <a:tr h="475488">
                <a:tc>
                  <a:txBody>
                    <a:bodyPr wrap="square"/>
                    <a:lstStyle/>
                    <a:p>
                      <a:r>
                        <a:rPr sz="1500" b="0" i="0">
                          <a:solidFill>
                            <a:srgbClr val="191919"/>
                          </a:solidFill>
                          <a:latin typeface="Calibri"/>
                        </a:rPr>
                        <a:t>Bag of words</a:t>
                      </a:r>
                    </a:p>
                  </a:txBody>
                  <a:tcPr>
                    <a:solidFill>
                      <a:srgbClr val="FFFFFF"/>
                    </a:solidFill>
                  </a:tcPr>
                </a:tc>
                <a:tc>
                  <a:txBody>
                    <a:bodyPr wrap="square"/>
                    <a:lstStyle/>
                    <a:p>
                      <a:r>
                        <a:rPr sz="1500" b="0" i="0">
                          <a:solidFill>
                            <a:srgbClr val="191919"/>
                          </a:solidFill>
                          <a:latin typeface="Calibri"/>
                        </a:rPr>
                        <a:t>Word presence; order and context discarded</a:t>
                      </a:r>
                    </a:p>
                  </a:txBody>
                  <a:tcPr>
                    <a:solidFill>
                      <a:srgbClr val="FFFFFF"/>
                    </a:solidFill>
                  </a:tcPr>
                </a:tc>
                <a:tc>
                  <a:txBody>
                    <a:bodyPr wrap="square"/>
                    <a:lstStyle/>
                    <a:p>
                      <a:r>
                        <a:rPr sz="1500" b="0" i="0">
                          <a:solidFill>
                            <a:srgbClr val="191919"/>
                          </a:solidFill>
                          <a:latin typeface="Calibri"/>
                        </a:rPr>
                        <a:t>Placed apart — few shared words</a:t>
                      </a:r>
                    </a:p>
                  </a:txBody>
                  <a:tcPr>
                    <a:solidFill>
                      <a:srgbClr val="FFFFFF"/>
                    </a:solidFill>
                  </a:tcPr>
                </a:tc>
              </a:tr>
              <a:tr h="475488">
                <a:tc>
                  <a:txBody>
                    <a:bodyPr wrap="square"/>
                    <a:lstStyle/>
                    <a:p>
                      <a:r>
                        <a:rPr sz="1500" b="0" i="0">
                          <a:solidFill>
                            <a:srgbClr val="191919"/>
                          </a:solidFill>
                          <a:latin typeface="Calibri"/>
                        </a:rPr>
                        <a:t>TF-IDF</a:t>
                      </a:r>
                    </a:p>
                  </a:txBody>
                  <a:tcPr>
                    <a:solidFill>
                      <a:srgbClr val="FAF9F7"/>
                    </a:solidFill>
                  </a:tcPr>
                </a:tc>
                <a:tc>
                  <a:txBody>
                    <a:bodyPr wrap="square"/>
                    <a:lstStyle/>
                    <a:p>
                      <a:r>
                        <a:rPr sz="1500" b="0" i="0">
                          <a:solidFill>
                            <a:srgbClr val="191919"/>
                          </a:solidFill>
                          <a:latin typeface="Calibri"/>
                        </a:rPr>
                        <a:t>Rare, distinctive vocabulary</a:t>
                      </a:r>
                    </a:p>
                  </a:txBody>
                  <a:tcPr>
                    <a:solidFill>
                      <a:srgbClr val="FAF9F7"/>
                    </a:solidFill>
                  </a:tcPr>
                </a:tc>
                <a:tc>
                  <a:txBody>
                    <a:bodyPr wrap="square"/>
                    <a:lstStyle/>
                    <a:p>
                      <a:r>
                        <a:rPr sz="1500" b="0" i="0">
                          <a:solidFill>
                            <a:srgbClr val="191919"/>
                          </a:solidFill>
                          <a:latin typeface="Calibri"/>
                        </a:rPr>
                        <a:t>Contrast sharpened further</a:t>
                      </a:r>
                    </a:p>
                  </a:txBody>
                  <a:tcPr>
                    <a:solidFill>
                      <a:srgbClr val="FAF9F7"/>
                    </a:solidFill>
                  </a:tcPr>
                </a:tc>
              </a:tr>
              <a:tr h="475488">
                <a:tc>
                  <a:txBody>
                    <a:bodyPr wrap="square"/>
                    <a:lstStyle/>
                    <a:p>
                      <a:r>
                        <a:rPr sz="1500" b="0" i="0">
                          <a:solidFill>
                            <a:srgbClr val="191919"/>
                          </a:solidFill>
                          <a:latin typeface="Calibri"/>
                        </a:rPr>
                        <a:t>Dense embedding</a:t>
                      </a:r>
                    </a:p>
                  </a:txBody>
                  <a:tcPr>
                    <a:solidFill>
                      <a:srgbClr val="FFFFFF"/>
                    </a:solidFill>
                  </a:tcPr>
                </a:tc>
                <a:tc>
                  <a:txBody>
                    <a:bodyPr wrap="square"/>
                    <a:lstStyle/>
                    <a:p>
                      <a:r>
                        <a:rPr sz="1500" b="0" i="0">
                          <a:solidFill>
                            <a:srgbClr val="191919"/>
                          </a:solidFill>
                          <a:latin typeface="Calibri"/>
                        </a:rPr>
                        <a:t>Semantic similarity in a meaning space</a:t>
                      </a:r>
                    </a:p>
                  </a:txBody>
                  <a:tcPr>
                    <a:solidFill>
                      <a:srgbClr val="FFFFFF"/>
                    </a:solidFill>
                  </a:tcPr>
                </a:tc>
                <a:tc>
                  <a:txBody>
                    <a:bodyPr wrap="square"/>
                    <a:lstStyle/>
                    <a:p>
                      <a:r>
                        <a:rPr sz="1500" b="0" i="0">
                          <a:solidFill>
                            <a:srgbClr val="191919"/>
                          </a:solidFill>
                          <a:latin typeface="Calibri"/>
                        </a:rPr>
                        <a:t>Pulled together by shared topic</a:t>
                      </a:r>
                    </a:p>
                  </a:txBody>
                  <a:tcPr>
                    <a:solidFill>
                      <a:srgbClr val="FFFFFF"/>
                    </a:solidFill>
                  </a:tcPr>
                </a:tc>
              </a:tr>
              <a:tr h="475488">
                <a:tc>
                  <a:txBody>
                    <a:bodyPr wrap="square"/>
                    <a:lstStyle/>
                    <a:p>
                      <a:r>
                        <a:rPr sz="1500" b="0" i="0">
                          <a:solidFill>
                            <a:srgbClr val="191919"/>
                          </a:solidFill>
                          <a:latin typeface="Calibri"/>
                        </a:rPr>
                        <a:t>Citation network</a:t>
                      </a:r>
                    </a:p>
                  </a:txBody>
                  <a:tcPr>
                    <a:solidFill>
                      <a:srgbClr val="FAF9F7"/>
                    </a:solidFill>
                  </a:tcPr>
                </a:tc>
                <a:tc>
                  <a:txBody>
                    <a:bodyPr wrap="square"/>
                    <a:lstStyle/>
                    <a:p>
                      <a:r>
                        <a:rPr sz="1500" b="0" i="0">
                          <a:solidFill>
                            <a:srgbClr val="191919"/>
                          </a:solidFill>
                          <a:latin typeface="Calibri"/>
                        </a:rPr>
                        <a:t>Relational position, intellectual community</a:t>
                      </a:r>
                    </a:p>
                  </a:txBody>
                  <a:tcPr>
                    <a:solidFill>
                      <a:srgbClr val="FAF9F7"/>
                    </a:solidFill>
                  </a:tcPr>
                </a:tc>
                <a:tc>
                  <a:txBody>
                    <a:bodyPr wrap="square"/>
                    <a:lstStyle/>
                    <a:p>
                      <a:r>
                        <a:rPr sz="1500" b="0" i="0">
                          <a:solidFill>
                            <a:srgbClr val="191919"/>
                          </a:solidFill>
                          <a:latin typeface="Calibri"/>
                        </a:rPr>
                        <a:t>Regrouped into two separate communities</a:t>
                      </a:r>
                    </a:p>
                  </a:txBody>
                  <a:tcPr>
                    <a:solidFill>
                      <a:srgbClr val="FAF9F7"/>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Text-representation notebook</a:t>
            </a:r>
            <a:r>
              <a:rPr sz="1150" b="0" i="0">
                <a:solidFill>
                  <a:srgbClr val="5F6368"/>
                </a:solidFill>
                <a:latin typeface="Calibri"/>
              </a:rPr>
              <a:t>  ·  cssprimer.org/notebooks/ch06-text-representation.ipynb</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representation, not the text, decides whether the instrument reads them as similar or different.</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42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diagnosing representation effects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Select 15–20 documents with notable deductive-inductive disagreement</a:t>
            </a:r>
          </a:p>
          <a:p>
            <a:pPr algn="l">
              <a:spcAft>
                <a:spcPts val="800"/>
              </a:spcAft>
            </a:pPr>
            <a:r>
              <a:rPr sz="1600" b="1" i="0">
                <a:solidFill>
                  <a:srgbClr val="00426A"/>
                </a:solidFill>
                <a:latin typeface="Calibri"/>
              </a:rPr>
              <a:t>•  </a:t>
            </a:r>
            <a:r>
              <a:rPr sz="1600" b="0" i="0">
                <a:solidFill>
                  <a:srgbClr val="191919"/>
                </a:solidFill>
                <a:latin typeface="Calibri"/>
              </a:rPr>
              <a:t>Re-represent each in at least two new ways</a:t>
            </a:r>
          </a:p>
          <a:p>
            <a:pPr algn="l">
              <a:spcAft>
                <a:spcPts val="800"/>
              </a:spcAft>
            </a:pPr>
            <a:r>
              <a:rPr sz="1600" b="1" i="0">
                <a:solidFill>
                  <a:srgbClr val="00426A"/>
                </a:solidFill>
                <a:latin typeface="Calibri"/>
              </a:rPr>
              <a:t>•  </a:t>
            </a:r>
            <a:r>
              <a:rPr sz="1600" b="0" i="0">
                <a:solidFill>
                  <a:srgbClr val="191919"/>
                </a:solidFill>
                <a:latin typeface="Calibri"/>
              </a:rPr>
              <a:t>Compare pairwise similarities against your earlier coding</a:t>
            </a:r>
          </a:p>
          <a:p>
            <a:pPr algn="l">
              <a:spcAft>
                <a:spcPts val="800"/>
              </a:spcAft>
            </a:pPr>
            <a:r>
              <a:rPr sz="1600" b="1" i="0">
                <a:solidFill>
                  <a:srgbClr val="00426A"/>
                </a:solidFill>
                <a:latin typeface="Calibri"/>
              </a:rPr>
              <a:t>•  </a:t>
            </a:r>
            <a:r>
              <a:rPr sz="1600" b="0" i="0">
                <a:solidFill>
                  <a:srgbClr val="191919"/>
                </a:solidFill>
                <a:latin typeface="Calibri"/>
              </a:rPr>
              <a:t>Diagnose each divergence: representation effect or coding-rule effect?</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divergent cases identified in Exercise 6.3</a:t>
            </a:r>
          </a:p>
          <a:p>
            <a:pPr algn="l">
              <a:spcAft>
                <a:spcPts val="500"/>
              </a:spcAft>
            </a:pPr>
            <a:r>
              <a:rPr sz="1300" b="1" i="0">
                <a:solidFill>
                  <a:srgbClr val="00426A"/>
                </a:solidFill>
                <a:latin typeface="Calibri"/>
              </a:rPr>
              <a:t>•  </a:t>
            </a:r>
            <a:r>
              <a:rPr sz="1300" b="0" i="0">
                <a:solidFill>
                  <a:srgbClr val="191919"/>
                </a:solidFill>
                <a:latin typeface="Calibri"/>
              </a:rPr>
              <a:t>The means to build two alternative representations (e.g., TF-IDF and dense embeddings)</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pairwise similarity comparison, a one-line diagnosis per divergence, and a memo naming the representation that best supports your conceptual goals — and what it misses.</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42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§6.5</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Theorization and theoretical reduction</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From coding outputs to constructs that can carry claims.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42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ways to justify a theoretical linkage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Existing theory: a named mechanism predicts the pattern (agenda-setting)</a:t>
            </a:r>
          </a:p>
          <a:p>
            <a:pPr algn="l">
              <a:spcAft>
                <a:spcPts val="1000"/>
              </a:spcAft>
            </a:pPr>
            <a:r>
              <a:rPr sz="1900" b="1" i="0">
                <a:solidFill>
                  <a:srgbClr val="00426A"/>
                </a:solidFill>
                <a:latin typeface="Calibri"/>
              </a:rPr>
              <a:t>•  </a:t>
            </a:r>
            <a:r>
              <a:rPr sz="1900" b="0" i="0">
                <a:solidFill>
                  <a:srgbClr val="191919"/>
                </a:solidFill>
                <a:latin typeface="Calibri"/>
              </a:rPr>
              <a:t>Existing literature: empirical precedent for a similar result</a:t>
            </a:r>
          </a:p>
          <a:p>
            <a:pPr algn="l">
              <a:spcAft>
                <a:spcPts val="1000"/>
              </a:spcAft>
            </a:pPr>
            <a:r>
              <a:rPr sz="1900" b="1" i="0">
                <a:solidFill>
                  <a:srgbClr val="00426A"/>
                </a:solidFill>
                <a:latin typeface="Calibri"/>
              </a:rPr>
              <a:t>•  </a:t>
            </a:r>
            <a:r>
              <a:rPr sz="1900" b="0" i="0">
                <a:solidFill>
                  <a:srgbClr val="191919"/>
                </a:solidFill>
                <a:latin typeface="Calibri"/>
              </a:rPr>
              <a:t>Researcher logic: your own argued case for the mapping</a:t>
            </a:r>
          </a:p>
          <a:p>
            <a:pPr algn="l">
              <a:spcAft>
                <a:spcPts val="1000"/>
              </a:spcAft>
            </a:pPr>
            <a:r>
              <a:rPr sz="1900" b="1" i="0">
                <a:solidFill>
                  <a:srgbClr val="00426A"/>
                </a:solidFill>
                <a:latin typeface="Calibri"/>
              </a:rPr>
              <a:t>•  </a:t>
            </a:r>
            <a:r>
              <a:rPr sz="1900" b="0" i="0">
                <a:solidFill>
                  <a:srgbClr val="191919"/>
                </a:solidFill>
                <a:latin typeface="Calibri"/>
              </a:rPr>
              <a:t>No articulable reason? The mapping is premature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Inductive discoveries especially need documented linkage evidence, constructed after the fact.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42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Codes to constructs: progressive abstraction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Inventory outputs; group them into pattern categories (Saldaña's pattern codes)</a:t>
            </a:r>
          </a:p>
          <a:p>
            <a:pPr algn="l">
              <a:spcAft>
                <a:spcPts val="1000"/>
              </a:spcAft>
            </a:pPr>
            <a:r>
              <a:rPr sz="1900" b="1" i="0">
                <a:solidFill>
                  <a:srgbClr val="00426A"/>
                </a:solidFill>
                <a:latin typeface="Calibri"/>
              </a:rPr>
              <a:t>•  </a:t>
            </a:r>
            <a:r>
              <a:rPr sz="1900" b="0" i="0">
                <a:solidFill>
                  <a:srgbClr val="191919"/>
                </a:solidFill>
                <a:latin typeface="Calibri"/>
              </a:rPr>
              <a:t>Example: equity rhetoric + access barriers + inclusion policy → Equity Framing</a:t>
            </a:r>
          </a:p>
          <a:p>
            <a:pPr algn="l">
              <a:spcAft>
                <a:spcPts val="1000"/>
              </a:spcAft>
            </a:pPr>
            <a:r>
              <a:rPr sz="1900" b="1" i="0">
                <a:solidFill>
                  <a:srgbClr val="00426A"/>
                </a:solidFill>
                <a:latin typeface="Calibri"/>
              </a:rPr>
              <a:t>•  </a:t>
            </a:r>
            <a:r>
              <a:rPr sz="1900" b="0" i="0">
                <a:solidFill>
                  <a:srgbClr val="191919"/>
                </a:solidFill>
                <a:latin typeface="Calibri"/>
              </a:rPr>
              <a:t>Test boundary and negative cases; frequency is not importance</a:t>
            </a:r>
          </a:p>
          <a:p>
            <a:pPr algn="l">
              <a:spcAft>
                <a:spcPts val="1000"/>
              </a:spcAft>
            </a:pPr>
            <a:r>
              <a:rPr sz="1900" b="1" i="0">
                <a:solidFill>
                  <a:srgbClr val="00426A"/>
                </a:solidFill>
                <a:latin typeface="Calibri"/>
              </a:rPr>
              <a:t>•  </a:t>
            </a:r>
            <a:r>
              <a:rPr sz="1900" b="0" i="0">
                <a:solidFill>
                  <a:srgbClr val="191919"/>
                </a:solidFill>
                <a:latin typeface="Calibri"/>
              </a:rPr>
              <a:t>End point: an auditable linkage table, and a key assertion in provisional language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“It is good when a researcher develops a theory, but it is all right if it does not happen.”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42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from empirical to theoretical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Inventory outputs; group them into pattern categories</a:t>
            </a:r>
          </a:p>
          <a:p>
            <a:pPr algn="l">
              <a:spcAft>
                <a:spcPts val="800"/>
              </a:spcAft>
            </a:pPr>
            <a:r>
              <a:rPr sz="1600" b="1" i="0">
                <a:solidFill>
                  <a:srgbClr val="00426A"/>
                </a:solidFill>
                <a:latin typeface="Calibri"/>
              </a:rPr>
              <a:t>•  </a:t>
            </a:r>
            <a:r>
              <a:rPr sz="1600" b="0" i="0">
                <a:solidFill>
                  <a:srgbClr val="191919"/>
                </a:solidFill>
                <a:latin typeface="Calibri"/>
              </a:rPr>
              <a:t>Document two of the three linkage types per category</a:t>
            </a:r>
          </a:p>
          <a:p>
            <a:pPr algn="l">
              <a:spcAft>
                <a:spcPts val="800"/>
              </a:spcAft>
            </a:pPr>
            <a:r>
              <a:rPr sz="1600" b="1" i="0">
                <a:solidFill>
                  <a:srgbClr val="00426A"/>
                </a:solidFill>
                <a:latin typeface="Calibri"/>
              </a:rPr>
              <a:t>•  </a:t>
            </a:r>
            <a:r>
              <a:rPr sz="1600" b="0" i="0">
                <a:solidFill>
                  <a:srgbClr val="191919"/>
                </a:solidFill>
                <a:latin typeface="Calibri"/>
              </a:rPr>
              <a:t>Include at least one negative or ambiguous case</a:t>
            </a:r>
          </a:p>
          <a:p>
            <a:pPr algn="l">
              <a:spcAft>
                <a:spcPts val="800"/>
              </a:spcAft>
            </a:pPr>
            <a:r>
              <a:rPr sz="1600" b="1" i="0">
                <a:solidFill>
                  <a:srgbClr val="00426A"/>
                </a:solidFill>
                <a:latin typeface="Calibri"/>
              </a:rPr>
              <a:t>•  </a:t>
            </a:r>
            <a:r>
              <a:rPr sz="1600" b="0" i="0">
                <a:solidFill>
                  <a:srgbClr val="191919"/>
                </a:solidFill>
                <a:latin typeface="Calibri"/>
              </a:rPr>
              <a:t>Draft a key assertion; assemble the handoff package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All coding outputs so far, with representative documents for each</a:t>
            </a:r>
          </a:p>
          <a:p>
            <a:pPr algn="l">
              <a:spcAft>
                <a:spcPts val="500"/>
              </a:spcAft>
            </a:pPr>
            <a:r>
              <a:rPr sz="1300" b="1" i="0">
                <a:solidFill>
                  <a:srgbClr val="00426A"/>
                </a:solidFill>
                <a:latin typeface="Calibri"/>
              </a:rPr>
              <a:t>•  </a:t>
            </a:r>
            <a:r>
              <a:rPr sz="1300" b="0" i="0">
                <a:solidFill>
                  <a:srgbClr val="191919"/>
                </a:solidFill>
                <a:latin typeface="Calibri"/>
              </a:rPr>
              <a:t>The reconciliation table from Exercise 6.3</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completed linkage table (output → category → construct → evidence and scope note), your drafted key assertion, and the handoff package for Chapter 7.</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42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§6.6</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Validity and reliability audit</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Pull the threads together — and check who your pipeline fails.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42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97.6% accurate, missing half the cases that matter</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426464"/>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txBody>
                  <a:tcPr>
                    <a:solidFill>
                      <a:srgbClr val="990000"/>
                    </a:solidFill>
                  </a:tcPr>
                </a:tc>
                <a:tc>
                  <a:txBody>
                    <a:bodyPr wrap="square"/>
                    <a:lstStyle/>
                    <a:p>
                      <a:r>
                        <a:rPr sz="1600" b="1" i="0">
                          <a:solidFill>
                            <a:srgbClr val="FFFFFF"/>
                          </a:solidFill>
                          <a:latin typeface="Calibri"/>
                        </a:rPr>
                        <a:t>Predicted: Equity</a:t>
                      </a:r>
                    </a:p>
                  </a:txBody>
                  <a:tcPr>
                    <a:solidFill>
                      <a:srgbClr val="990000"/>
                    </a:solidFill>
                  </a:tcPr>
                </a:tc>
                <a:tc>
                  <a:txBody>
                    <a:bodyPr wrap="square"/>
                    <a:lstStyle/>
                    <a:p>
                      <a:r>
                        <a:rPr sz="1600" b="1" i="0">
                          <a:solidFill>
                            <a:srgbClr val="FFFFFF"/>
                          </a:solidFill>
                          <a:latin typeface="Calibri"/>
                        </a:rPr>
                        <a:t>Predicted: Non-equity</a:t>
                      </a:r>
                    </a:p>
                  </a:txBody>
                  <a:tcPr>
                    <a:solidFill>
                      <a:srgbClr val="990000"/>
                    </a:solidFill>
                  </a:tcPr>
                </a:tc>
              </a:tr>
              <a:tr h="475488">
                <a:tc>
                  <a:txBody>
                    <a:bodyPr wrap="square"/>
                    <a:lstStyle/>
                    <a:p>
                      <a:r>
                        <a:rPr sz="1500" b="0" i="0">
                          <a:solidFill>
                            <a:srgbClr val="191919"/>
                          </a:solidFill>
                          <a:latin typeface="Calibri"/>
                        </a:rPr>
                        <a:t>Actual: Equity (80)</a:t>
                      </a:r>
                    </a:p>
                  </a:txBody>
                  <a:tcPr>
                    <a:solidFill>
                      <a:srgbClr val="FFFFFF"/>
                    </a:solidFill>
                  </a:tcPr>
                </a:tc>
                <a:tc>
                  <a:txBody>
                    <a:bodyPr wrap="square"/>
                    <a:lstStyle/>
                    <a:p>
                      <a:r>
                        <a:rPr sz="1500" b="0" i="0">
                          <a:solidFill>
                            <a:srgbClr val="191919"/>
                          </a:solidFill>
                          <a:latin typeface="Calibri"/>
                        </a:rPr>
                        <a:t>44</a:t>
                      </a:r>
                    </a:p>
                  </a:txBody>
                  <a:tcPr>
                    <a:solidFill>
                      <a:srgbClr val="FFFFFF"/>
                    </a:solidFill>
                  </a:tcPr>
                </a:tc>
                <a:tc>
                  <a:txBody>
                    <a:bodyPr wrap="square"/>
                    <a:lstStyle/>
                    <a:p>
                      <a:r>
                        <a:rPr sz="1500" b="0" i="0">
                          <a:solidFill>
                            <a:srgbClr val="191919"/>
                          </a:solidFill>
                          <a:latin typeface="Calibri"/>
                        </a:rPr>
                        <a:t>36</a:t>
                      </a:r>
                    </a:p>
                  </a:txBody>
                  <a:tcPr>
                    <a:solidFill>
                      <a:srgbClr val="FFFFFF"/>
                    </a:solidFill>
                  </a:tcPr>
                </a:tc>
              </a:tr>
              <a:tr h="475488">
                <a:tc>
                  <a:txBody>
                    <a:bodyPr wrap="square"/>
                    <a:lstStyle/>
                    <a:p>
                      <a:r>
                        <a:rPr sz="1500" b="0" i="0">
                          <a:solidFill>
                            <a:srgbClr val="191919"/>
                          </a:solidFill>
                          <a:latin typeface="Calibri"/>
                        </a:rPr>
                        <a:t>Actual: Non-equity (1,920)</a:t>
                      </a:r>
                    </a:p>
                  </a:txBody>
                  <a:tcPr>
                    <a:solidFill>
                      <a:srgbClr val="FAF9F7"/>
                    </a:solidFill>
                  </a:tcPr>
                </a:tc>
                <a:tc>
                  <a:txBody>
                    <a:bodyPr wrap="square"/>
                    <a:lstStyle/>
                    <a:p>
                      <a:r>
                        <a:rPr sz="1500" b="0" i="0">
                          <a:solidFill>
                            <a:srgbClr val="191919"/>
                          </a:solidFill>
                          <a:latin typeface="Calibri"/>
                        </a:rPr>
                        <a:t>12</a:t>
                      </a:r>
                    </a:p>
                  </a:txBody>
                  <a:tcPr>
                    <a:solidFill>
                      <a:srgbClr val="FAF9F7"/>
                    </a:solidFill>
                  </a:tcPr>
                </a:tc>
                <a:tc>
                  <a:txBody>
                    <a:bodyPr wrap="square"/>
                    <a:lstStyle/>
                    <a:p>
                      <a:r>
                        <a:rPr sz="1500" b="0" i="0">
                          <a:solidFill>
                            <a:srgbClr val="191919"/>
                          </a:solidFill>
                          <a:latin typeface="Calibri"/>
                        </a:rPr>
                        <a:t>1,908</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Recall 55%, precision 78.6%: the equity category is both too small and too noisy.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42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marginal-cases audit checklist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Report precision and recall per class, never accuracy alone</a:t>
            </a:r>
          </a:p>
          <a:p>
            <a:pPr algn="l">
              <a:spcAft>
                <a:spcPts val="1000"/>
              </a:spcAft>
            </a:pPr>
            <a:r>
              <a:rPr sz="1900" b="1" i="0">
                <a:solidFill>
                  <a:srgbClr val="00426A"/>
                </a:solidFill>
                <a:latin typeface="Calibri"/>
              </a:rPr>
              <a:t>•  </a:t>
            </a:r>
            <a:r>
              <a:rPr sz="1900" b="0" i="0">
                <a:solidFill>
                  <a:srgbClr val="191919"/>
                </a:solidFill>
                <a:latin typeface="Calibri"/>
              </a:rPr>
              <a:t>Close-read minority false negatives: are central cases being suppressed?</a:t>
            </a:r>
          </a:p>
          <a:p>
            <a:pPr algn="l">
              <a:spcAft>
                <a:spcPts val="1000"/>
              </a:spcAft>
            </a:pPr>
            <a:r>
              <a:rPr sz="1900" b="1" i="0">
                <a:solidFill>
                  <a:srgbClr val="00426A"/>
                </a:solidFill>
                <a:latin typeface="Calibri"/>
              </a:rPr>
              <a:t>•  </a:t>
            </a:r>
            <a:r>
              <a:rPr sz="1900" b="0" i="0">
                <a:solidFill>
                  <a:srgbClr val="191919"/>
                </a:solidFill>
                <a:latin typeface="Calibri"/>
              </a:rPr>
              <a:t>Close-read false positives: shared surface vocabulary, different concept?</a:t>
            </a:r>
          </a:p>
          <a:p>
            <a:pPr algn="l">
              <a:spcAft>
                <a:spcPts val="1000"/>
              </a:spcAft>
            </a:pPr>
            <a:r>
              <a:rPr sz="1900" b="1" i="0">
                <a:solidFill>
                  <a:srgbClr val="00426A"/>
                </a:solidFill>
                <a:latin typeface="Calibri"/>
              </a:rPr>
              <a:t>•  </a:t>
            </a:r>
            <a:r>
              <a:rPr sz="1900" b="0" i="0">
                <a:solidFill>
                  <a:srgbClr val="191919"/>
                </a:solidFill>
                <a:latin typeface="Calibri"/>
              </a:rPr>
              <a:t>Test whether errors concentrate in particular subgroups</a:t>
            </a:r>
          </a:p>
          <a:p>
            <a:pPr algn="l">
              <a:spcAft>
                <a:spcPts val="1000"/>
              </a:spcAft>
            </a:pPr>
            <a:r>
              <a:rPr sz="1900" b="1" i="0">
                <a:solidFill>
                  <a:srgbClr val="00426A"/>
                </a:solidFill>
                <a:latin typeface="Calibri"/>
              </a:rPr>
              <a:t>•  </a:t>
            </a:r>
            <a:r>
              <a:rPr sz="1900" b="0" i="0">
                <a:solidFill>
                  <a:srgbClr val="191919"/>
                </a:solidFill>
                <a:latin typeface="Calibri"/>
              </a:rPr>
              <a:t>Mitigate: oversample, cost-sensitive loss, sharper coding rules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Does your pipeline see the marginal cases your research is designed to study?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42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validity and reliability audit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Exercise 6.6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Evaluate one construct against three of the eight goodness criteria</a:t>
            </a:r>
          </a:p>
          <a:p>
            <a:pPr algn="l">
              <a:spcAft>
                <a:spcPts val="800"/>
              </a:spcAft>
            </a:pPr>
            <a:r>
              <a:rPr sz="1600" b="1" i="0">
                <a:solidFill>
                  <a:srgbClr val="00426A"/>
                </a:solidFill>
                <a:latin typeface="Calibri"/>
              </a:rPr>
              <a:t>•  </a:t>
            </a:r>
            <a:r>
              <a:rPr sz="1600" b="0" i="0">
                <a:solidFill>
                  <a:srgbClr val="191919"/>
                </a:solidFill>
                <a:latin typeface="Calibri"/>
              </a:rPr>
              <a:t>Apply at least two of the six validation strategies</a:t>
            </a:r>
          </a:p>
          <a:p>
            <a:pPr algn="l">
              <a:spcAft>
                <a:spcPts val="800"/>
              </a:spcAft>
            </a:pPr>
            <a:r>
              <a:rPr sz="1600" b="1" i="0">
                <a:solidFill>
                  <a:srgbClr val="00426A"/>
                </a:solidFill>
                <a:latin typeface="Calibri"/>
              </a:rPr>
              <a:t>•  </a:t>
            </a:r>
            <a:r>
              <a:rPr sz="1600" b="0" i="0">
                <a:solidFill>
                  <a:srgbClr val="191919"/>
                </a:solidFill>
                <a:latin typeface="Calibri"/>
              </a:rPr>
              <a:t>Run the marginal-cases audit on your minority class</a:t>
            </a:r>
          </a:p>
          <a:p>
            <a:pPr algn="l">
              <a:spcAft>
                <a:spcPts val="800"/>
              </a:spcAft>
            </a:pPr>
            <a:r>
              <a:rPr sz="1600" b="1" i="0">
                <a:solidFill>
                  <a:srgbClr val="00426A"/>
                </a:solidFill>
                <a:latin typeface="Calibri"/>
              </a:rPr>
              <a:t>•  </a:t>
            </a:r>
            <a:r>
              <a:rPr sz="1600" b="0" i="0">
                <a:solidFill>
                  <a:srgbClr val="191919"/>
                </a:solidFill>
                <a:latin typeface="Calibri"/>
              </a:rPr>
              <a:t>Write an honest assessment of remaining threats</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990000"/>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Your linkage table from Exercise 6.5</a:t>
            </a:r>
          </a:p>
          <a:p>
            <a:pPr algn="l">
              <a:spcAft>
                <a:spcPts val="500"/>
              </a:spcAft>
            </a:pPr>
            <a:r>
              <a:rPr sz="1300" b="1" i="0">
                <a:solidFill>
                  <a:srgbClr val="00426A"/>
                </a:solidFill>
                <a:latin typeface="Calibri"/>
              </a:rPr>
              <a:t>•  </a:t>
            </a:r>
            <a:r>
              <a:rPr sz="1300" b="0" i="0">
                <a:solidFill>
                  <a:srgbClr val="191919"/>
                </a:solidFill>
                <a:latin typeface="Calibri"/>
              </a:rPr>
              <a:t>Your strongest coding measure and its class-level error counts</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criteria assessment, results of two validation strategies, the marginal-cases audit with class-level metrics, and an honest assessment of where the measure is least trustworthy.</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42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tool for every step of the pipeline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§6.7</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3803904"/>
        </p:xfrm>
        <a:graphic>
          <a:graphicData uri="http://schemas.openxmlformats.org/drawingml/2006/table">
            <a:tbl>
              <a:tblPr firstRow="1" bandRow="1">
                <a:tableStyleId>{5C22544A-7EE6-4342-B048-85BDC9FD1C3A}</a:tableStyleId>
              </a:tblPr>
              <a:tblGrid>
                <a:gridCol w="5410047"/>
                <a:gridCol w="5410048"/>
              </a:tblGrid>
              <a:tr h="475488">
                <a:tc>
                  <a:txBody>
                    <a:bodyPr wrap="square"/>
                    <a:lstStyle/>
                    <a:p>
                      <a:r>
                        <a:rPr sz="1600" b="1" i="0">
                          <a:solidFill>
                            <a:srgbClr val="FFFFFF"/>
                          </a:solidFill>
                          <a:latin typeface="Calibri"/>
                        </a:rPr>
                        <a:t>Task</a:t>
                      </a:r>
                    </a:p>
                  </a:txBody>
                  <a:tcPr>
                    <a:solidFill>
                      <a:srgbClr val="990000"/>
                    </a:solidFill>
                  </a:tcPr>
                </a:tc>
                <a:tc>
                  <a:txBody>
                    <a:bodyPr wrap="square"/>
                    <a:lstStyle/>
                    <a:p>
                      <a:r>
                        <a:rPr sz="1600" b="1" i="0">
                          <a:solidFill>
                            <a:srgbClr val="FFFFFF"/>
                          </a:solidFill>
                          <a:latin typeface="Calibri"/>
                        </a:rPr>
                        <a:t>Tools</a:t>
                      </a:r>
                    </a:p>
                  </a:txBody>
                  <a:tcPr>
                    <a:solidFill>
                      <a:srgbClr val="990000"/>
                    </a:solidFill>
                  </a:tcPr>
                </a:tc>
              </a:tr>
              <a:tr h="475488">
                <a:tc>
                  <a:txBody>
                    <a:bodyPr wrap="square"/>
                    <a:lstStyle/>
                    <a:p>
                      <a:r>
                        <a:rPr sz="1500" b="0" i="0">
                          <a:solidFill>
                            <a:srgbClr val="191919"/>
                          </a:solidFill>
                          <a:latin typeface="Calibri"/>
                        </a:rPr>
                        <a:t>Dictionary coding</a:t>
                      </a:r>
                    </a:p>
                  </a:txBody>
                  <a:tcPr>
                    <a:solidFill>
                      <a:srgbClr val="FFFFFF"/>
                    </a:solidFill>
                  </a:tcPr>
                </a:tc>
                <a:tc>
                  <a:txBody>
                    <a:bodyPr wrap="square"/>
                    <a:lstStyle/>
                    <a:p>
                      <a:r>
                        <a:rPr sz="1500" b="0" i="0">
                          <a:solidFill>
                            <a:srgbClr val="191919"/>
                          </a:solidFill>
                          <a:latin typeface="Calibri"/>
                        </a:rPr>
                        <a:t>Quanteda, LIWC, custom scripts</a:t>
                      </a:r>
                    </a:p>
                  </a:txBody>
                  <a:tcPr>
                    <a:solidFill>
                      <a:srgbClr val="FFFFFF"/>
                    </a:solidFill>
                  </a:tcPr>
                </a:tc>
              </a:tr>
              <a:tr h="475488">
                <a:tc>
                  <a:txBody>
                    <a:bodyPr wrap="square"/>
                    <a:lstStyle/>
                    <a:p>
                      <a:r>
                        <a:rPr sz="1500" b="0" i="0">
                          <a:solidFill>
                            <a:srgbClr val="191919"/>
                          </a:solidFill>
                          <a:latin typeface="Calibri"/>
                        </a:rPr>
                        <a:t>Supervised classification</a:t>
                      </a:r>
                    </a:p>
                  </a:txBody>
                  <a:tcPr>
                    <a:solidFill>
                      <a:srgbClr val="FAF9F7"/>
                    </a:solidFill>
                  </a:tcPr>
                </a:tc>
                <a:tc>
                  <a:txBody>
                    <a:bodyPr wrap="square"/>
                    <a:lstStyle/>
                    <a:p>
                      <a:r>
                        <a:rPr sz="1500" b="0" i="0">
                          <a:solidFill>
                            <a:srgbClr val="191919"/>
                          </a:solidFill>
                          <a:latin typeface="Calibri"/>
                        </a:rPr>
                        <a:t>scikit-learn, HuggingFace Transformers</a:t>
                      </a:r>
                    </a:p>
                  </a:txBody>
                  <a:tcPr>
                    <a:solidFill>
                      <a:srgbClr val="FAF9F7"/>
                    </a:solidFill>
                  </a:tcPr>
                </a:tc>
              </a:tr>
              <a:tr h="475488">
                <a:tc>
                  <a:txBody>
                    <a:bodyPr wrap="square"/>
                    <a:lstStyle/>
                    <a:p>
                      <a:r>
                        <a:rPr sz="1500" b="0" i="0">
                          <a:solidFill>
                            <a:srgbClr val="191919"/>
                          </a:solidFill>
                          <a:latin typeface="Calibri"/>
                        </a:rPr>
                        <a:t>Topic modeling</a:t>
                      </a:r>
                    </a:p>
                  </a:txBody>
                  <a:tcPr>
                    <a:solidFill>
                      <a:srgbClr val="FFFFFF"/>
                    </a:solidFill>
                  </a:tcPr>
                </a:tc>
                <a:tc>
                  <a:txBody>
                    <a:bodyPr wrap="square"/>
                    <a:lstStyle/>
                    <a:p>
                      <a:r>
                        <a:rPr sz="1500" b="0" i="0">
                          <a:solidFill>
                            <a:srgbClr val="191919"/>
                          </a:solidFill>
                          <a:latin typeface="Calibri"/>
                        </a:rPr>
                        <a:t>STM, BERTopic, Top2Vec</a:t>
                      </a:r>
                    </a:p>
                  </a:txBody>
                  <a:tcPr>
                    <a:solidFill>
                      <a:srgbClr val="FFFFFF"/>
                    </a:solidFill>
                  </a:tcPr>
                </a:tc>
              </a:tr>
              <a:tr h="475488">
                <a:tc>
                  <a:txBody>
                    <a:bodyPr wrap="square"/>
                    <a:lstStyle/>
                    <a:p>
                      <a:r>
                        <a:rPr sz="1500" b="0" i="0">
                          <a:solidFill>
                            <a:srgbClr val="191919"/>
                          </a:solidFill>
                          <a:latin typeface="Calibri"/>
                        </a:rPr>
                        <a:t>LLM-based coding</a:t>
                      </a:r>
                    </a:p>
                  </a:txBody>
                  <a:tcPr>
                    <a:solidFill>
                      <a:srgbClr val="FAF9F7"/>
                    </a:solidFill>
                  </a:tcPr>
                </a:tc>
                <a:tc>
                  <a:txBody>
                    <a:bodyPr wrap="square"/>
                    <a:lstStyle/>
                    <a:p>
                      <a:r>
                        <a:rPr sz="1500" b="0" i="0">
                          <a:solidFill>
                            <a:srgbClr val="191919"/>
                          </a:solidFill>
                          <a:latin typeface="Calibri"/>
                        </a:rPr>
                        <a:t>OpenAI API, OpenRouter, Ollama, LangChain</a:t>
                      </a:r>
                    </a:p>
                  </a:txBody>
                  <a:tcPr>
                    <a:solidFill>
                      <a:srgbClr val="FAF9F7"/>
                    </a:solidFill>
                  </a:tcPr>
                </a:tc>
              </a:tr>
              <a:tr h="475488">
                <a:tc>
                  <a:txBody>
                    <a:bodyPr wrap="square"/>
                    <a:lstStyle/>
                    <a:p>
                      <a:r>
                        <a:rPr sz="1500" b="0" i="0">
                          <a:solidFill>
                            <a:srgbClr val="191919"/>
                          </a:solidFill>
                          <a:latin typeface="Calibri"/>
                        </a:rPr>
                        <a:t>Text embeddings</a:t>
                      </a:r>
                    </a:p>
                  </a:txBody>
                  <a:tcPr>
                    <a:solidFill>
                      <a:srgbClr val="FFFFFF"/>
                    </a:solidFill>
                  </a:tcPr>
                </a:tc>
                <a:tc>
                  <a:txBody>
                    <a:bodyPr wrap="square"/>
                    <a:lstStyle/>
                    <a:p>
                      <a:r>
                        <a:rPr sz="1500" b="0" i="0">
                          <a:solidFill>
                            <a:srgbClr val="191919"/>
                          </a:solidFill>
                          <a:latin typeface="Calibri"/>
                        </a:rPr>
                        <a:t>Sentence-Transformers, OpenAI Embeddings</a:t>
                      </a:r>
                    </a:p>
                  </a:txBody>
                  <a:tcPr>
                    <a:solidFill>
                      <a:srgbClr val="FFFFFF"/>
                    </a:solidFill>
                  </a:tcPr>
                </a:tc>
              </a:tr>
              <a:tr h="475488">
                <a:tc>
                  <a:txBody>
                    <a:bodyPr wrap="square"/>
                    <a:lstStyle/>
                    <a:p>
                      <a:r>
                        <a:rPr sz="1500" b="0" i="0">
                          <a:solidFill>
                            <a:srgbClr val="191919"/>
                          </a:solidFill>
                          <a:latin typeface="Calibri"/>
                        </a:rPr>
                        <a:t>Validation and audit</a:t>
                      </a:r>
                    </a:p>
                  </a:txBody>
                  <a:tcPr>
                    <a:solidFill>
                      <a:srgbClr val="FAF9F7"/>
                    </a:solidFill>
                  </a:tcPr>
                </a:tc>
                <a:tc>
                  <a:txBody>
                    <a:bodyPr wrap="square"/>
                    <a:lstStyle/>
                    <a:p>
                      <a:r>
                        <a:rPr sz="1500" b="0" i="0">
                          <a:solidFill>
                            <a:srgbClr val="191919"/>
                          </a:solidFill>
                          <a:latin typeface="Calibri"/>
                        </a:rPr>
                        <a:t>scikit-learn metrics, seaborn</a:t>
                      </a:r>
                    </a:p>
                  </a:txBody>
                  <a:tcPr>
                    <a:solidFill>
                      <a:srgbClr val="FAF9F7"/>
                    </a:solidFill>
                  </a:tcPr>
                </a:tc>
              </a:tr>
              <a:tr h="475488">
                <a:tc>
                  <a:txBody>
                    <a:bodyPr wrap="square"/>
                    <a:lstStyle/>
                    <a:p>
                      <a:r>
                        <a:rPr sz="1500" b="0" i="0">
                          <a:solidFill>
                            <a:srgbClr val="191919"/>
                          </a:solidFill>
                          <a:latin typeface="Calibri"/>
                        </a:rPr>
                        <a:t>Documentation</a:t>
                      </a:r>
                    </a:p>
                  </a:txBody>
                  <a:tcPr>
                    <a:solidFill>
                      <a:srgbClr val="FFFFFF"/>
                    </a:solidFill>
                  </a:tcPr>
                </a:tc>
                <a:tc>
                  <a:txBody>
                    <a:bodyPr wrap="square"/>
                    <a:lstStyle/>
                    <a:p>
                      <a:r>
                        <a:rPr sz="1500" b="0" i="0">
                          <a:solidFill>
                            <a:srgbClr val="191919"/>
                          </a:solidFill>
                          <a:latin typeface="Calibri"/>
                        </a:rPr>
                        <a:t>Jupyter, Quarto, Git</a:t>
                      </a:r>
                    </a:p>
                  </a:txBody>
                  <a:tcPr>
                    <a:solidFill>
                      <a:srgbClr val="FFFFFF"/>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Automated-coding tools</a:t>
            </a:r>
            <a:r>
              <a:rPr sz="1150" b="0" i="0">
                <a:solidFill>
                  <a:srgbClr val="5F6368"/>
                </a:solidFill>
                <a:latin typeface="Calibri"/>
              </a:rPr>
              <a:t>  ·  cssprimer.org/tools/coding</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Pick per task, document versions, and keep the pipeline auditable end to end.</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42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F7E7E7"/>
          </a:solidFill>
          <a:ln w="12700">
            <a:solidFill>
              <a:srgbClr val="99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Which worldview best describes the pipeline you actually built — and did it shift along the way?</a:t>
            </a:r>
          </a:p>
          <a:p>
            <a:pPr algn="l">
              <a:spcAft>
                <a:spcPts val="1400"/>
              </a:spcAft>
            </a:pPr>
            <a:r>
              <a:rPr sz="1800" b="1" i="0">
                <a:solidFill>
                  <a:srgbClr val="00426A"/>
                </a:solidFill>
                <a:latin typeface="Calibri"/>
              </a:rPr>
              <a:t>•  </a:t>
            </a:r>
            <a:r>
              <a:rPr sz="1800" b="0" i="0">
                <a:solidFill>
                  <a:srgbClr val="191919"/>
                </a:solidFill>
                <a:latin typeface="Calibri"/>
              </a:rPr>
              <a:t>Where did your three deductive instruments diverge, and what did that teach you about your concept?</a:t>
            </a:r>
          </a:p>
          <a:p>
            <a:pPr algn="l">
              <a:spcAft>
                <a:spcPts val="1400"/>
              </a:spcAft>
            </a:pPr>
            <a:r>
              <a:rPr sz="1800" b="1" i="0">
                <a:solidFill>
                  <a:srgbClr val="00426A"/>
                </a:solidFill>
                <a:latin typeface="Calibri"/>
              </a:rPr>
              <a:t>•  </a:t>
            </a:r>
            <a:r>
              <a:rPr sz="1800" b="0" i="0">
                <a:solidFill>
                  <a:srgbClr val="191919"/>
                </a:solidFill>
                <a:latin typeface="Calibri"/>
              </a:rPr>
              <a:t>Which representation choice had the largest effect on your results, and what does that imply?</a:t>
            </a:r>
          </a:p>
          <a:p>
            <a:pPr algn="l">
              <a:spcAft>
                <a:spcPts val="1400"/>
              </a:spcAft>
            </a:pPr>
            <a:r>
              <a:rPr sz="1800" b="1" i="0">
                <a:solidFill>
                  <a:srgbClr val="00426A"/>
                </a:solidFill>
                <a:latin typeface="Calibri"/>
              </a:rPr>
              <a:t>•  </a:t>
            </a:r>
            <a:r>
              <a:rPr sz="1800" b="0" i="0">
                <a:solidFill>
                  <a:srgbClr val="191919"/>
                </a:solidFill>
                <a:latin typeface="Calibri"/>
              </a:rPr>
              <a:t>What single change would most improve minority-class recall without flooding the category with false positives?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39 / 42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terms from Chapter 6</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990000"/>
                </a:solidFill>
                <a:latin typeface="Calibri"/>
              </a:rPr>
              <a:t>Tokenization</a:t>
            </a:r>
            <a:r>
              <a:rPr sz="1450" b="0" i="0">
                <a:solidFill>
                  <a:srgbClr val="5F6368"/>
                </a:solidFill>
                <a:latin typeface="Calibri"/>
              </a:rPr>
              <a:t>:  </a:t>
            </a:r>
            <a:r>
              <a:rPr sz="1350" b="0" i="0">
                <a:solidFill>
                  <a:srgbClr val="191919"/>
                </a:solidFill>
                <a:latin typeface="Calibri"/>
              </a:rPr>
              <a:t>Splitting raw text into words or subword units; the first preprocessing step</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990000"/>
                </a:solidFill>
                <a:latin typeface="Calibri"/>
              </a:rPr>
              <a:t>Stemming vs. lemmatization</a:t>
            </a:r>
            <a:r>
              <a:rPr sz="1450" b="0" i="0">
                <a:solidFill>
                  <a:srgbClr val="5F6368"/>
                </a:solidFill>
                <a:latin typeface="Calibri"/>
              </a:rPr>
              <a:t>:  </a:t>
            </a:r>
            <a:r>
              <a:rPr sz="1350" b="0" i="0">
                <a:solidFill>
                  <a:srgbClr val="191919"/>
                </a:solidFill>
                <a:latin typeface="Calibri"/>
              </a:rPr>
              <a:t>Rule-based chopping vs. dictionary-based base forms; lemmatization preserves concept-relevant distinctions</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990000"/>
                </a:solidFill>
                <a:latin typeface="Calibri"/>
              </a:rPr>
              <a:t>TF-IDF</a:t>
            </a:r>
            <a:r>
              <a:rPr sz="1450" b="0" i="0">
                <a:solidFill>
                  <a:srgbClr val="5F6368"/>
                </a:solidFill>
                <a:latin typeface="Calibri"/>
              </a:rPr>
              <a:t>:  </a:t>
            </a:r>
            <a:r>
              <a:rPr sz="1350" b="0" i="0">
                <a:solidFill>
                  <a:srgbClr val="191919"/>
                </a:solidFill>
                <a:latin typeface="Calibri"/>
              </a:rPr>
              <a:t>Term weights reflecting how characteristic a word is of a document within the corpus</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990000"/>
                </a:solidFill>
                <a:latin typeface="Calibri"/>
              </a:rPr>
              <a:t>Promptbook</a:t>
            </a:r>
            <a:r>
              <a:rPr sz="1450" b="0" i="0">
                <a:solidFill>
                  <a:srgbClr val="5F6368"/>
                </a:solidFill>
                <a:latin typeface="Calibri"/>
              </a:rPr>
              <a:t>:  </a:t>
            </a:r>
            <a:r>
              <a:rPr sz="1350" b="0" i="0">
                <a:solidFill>
                  <a:srgbClr val="191919"/>
                </a:solidFill>
                <a:latin typeface="Calibri"/>
              </a:rPr>
              <a:t>A codebook for machine coders: rules, schema, examples, guardrails, logged settings</a:t>
            </a:r>
          </a:p>
        </p:txBody>
      </p:sp>
      <p:sp>
        <p:nvSpPr>
          <p:cNvPr id="8" name="TextBox 7"/>
          <p:cNvSpPr txBox="1"/>
          <p:nvPr/>
        </p:nvSpPr>
        <p:spPr>
          <a:xfrm>
            <a:off x="502920" y="5148072"/>
            <a:ext cx="5364327" cy="850392"/>
          </a:xfrm>
          <a:prstGeom prst="rect">
            <a:avLst/>
          </a:prstGeom>
          <a:noFill/>
        </p:spPr>
        <p:txBody>
          <a:bodyPr wrap="square" anchor="t" lIns="0" rIns="0" tIns="0" bIns="0">
            <a:spAutoFit/>
          </a:bodyPr>
          <a:lstStyle/>
          <a:p>
            <a:r>
              <a:rPr sz="1450" b="1" i="0">
                <a:solidFill>
                  <a:srgbClr val="990000"/>
                </a:solidFill>
                <a:latin typeface="Calibri"/>
              </a:rPr>
              <a:t>Hyperparameter</a:t>
            </a:r>
            <a:r>
              <a:rPr sz="1450" b="0" i="0">
                <a:solidFill>
                  <a:srgbClr val="5F6368"/>
                </a:solidFill>
                <a:latin typeface="Calibri"/>
              </a:rPr>
              <a:t>:  </a:t>
            </a:r>
            <a:r>
              <a:rPr sz="1350" b="0" i="0">
                <a:solidFill>
                  <a:srgbClr val="191919"/>
                </a:solidFill>
                <a:latin typeface="Calibri"/>
              </a:rPr>
              <a:t>A model setting chosen before fitting, such as topic count or minimum topic size</a:t>
            </a:r>
          </a:p>
        </p:txBody>
      </p:sp>
      <p:sp>
        <p:nvSpPr>
          <p:cNvPr id="9" name="TextBox 8"/>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990000"/>
                </a:solidFill>
                <a:latin typeface="Calibri"/>
              </a:rPr>
              <a:t>Stop-word / upweight lists</a:t>
            </a:r>
            <a:r>
              <a:rPr sz="1450" b="0" i="0">
                <a:solidFill>
                  <a:srgbClr val="5F6368"/>
                </a:solidFill>
                <a:latin typeface="Calibri"/>
              </a:rPr>
              <a:t>:  </a:t>
            </a:r>
            <a:r>
              <a:rPr sz="1350" b="0" i="0">
                <a:solidFill>
                  <a:srgbClr val="191919"/>
                </a:solidFill>
                <a:latin typeface="Calibri"/>
              </a:rPr>
              <a:t>Terms removed for dominating without discriminating; terms boosted for theoretical weight</a:t>
            </a:r>
          </a:p>
        </p:txBody>
      </p:sp>
      <p:sp>
        <p:nvSpPr>
          <p:cNvPr id="10" name="TextBox 9"/>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990000"/>
                </a:solidFill>
                <a:latin typeface="Calibri"/>
              </a:rPr>
              <a:t>Confusion matrix</a:t>
            </a:r>
            <a:r>
              <a:rPr sz="1450" b="0" i="0">
                <a:solidFill>
                  <a:srgbClr val="5F6368"/>
                </a:solidFill>
                <a:latin typeface="Calibri"/>
              </a:rPr>
              <a:t>:  </a:t>
            </a:r>
            <a:r>
              <a:rPr sz="1350" b="0" i="0">
                <a:solidFill>
                  <a:srgbClr val="191919"/>
                </a:solidFill>
                <a:latin typeface="Calibri"/>
              </a:rPr>
              <a:t>Actual vs. predicted counts; the source of class-level precision and recall</a:t>
            </a:r>
          </a:p>
        </p:txBody>
      </p:sp>
      <p:sp>
        <p:nvSpPr>
          <p:cNvPr id="11" name="TextBox 10"/>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990000"/>
                </a:solidFill>
                <a:latin typeface="Calibri"/>
              </a:rPr>
              <a:t>Trustworthiness criteria</a:t>
            </a:r>
            <a:r>
              <a:rPr sz="1450" b="0" i="0">
                <a:solidFill>
                  <a:srgbClr val="5F6368"/>
                </a:solidFill>
                <a:latin typeface="Calibri"/>
              </a:rPr>
              <a:t>:  </a:t>
            </a:r>
            <a:r>
              <a:rPr sz="1350" b="0" i="0">
                <a:solidFill>
                  <a:srgbClr val="191919"/>
                </a:solidFill>
                <a:latin typeface="Calibri"/>
              </a:rPr>
              <a:t>Credibility, transferability, dependability, confirmability — qualitative validation for inductive results</a:t>
            </a:r>
          </a:p>
        </p:txBody>
      </p:sp>
      <p:sp>
        <p:nvSpPr>
          <p:cNvPr id="12" name="TextBox 11"/>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990000"/>
                </a:solidFill>
                <a:latin typeface="Calibri"/>
              </a:rPr>
              <a:t>Pattern code</a:t>
            </a:r>
            <a:r>
              <a:rPr sz="1450" b="0" i="0">
                <a:solidFill>
                  <a:srgbClr val="5F6368"/>
                </a:solidFill>
                <a:latin typeface="Calibri"/>
              </a:rPr>
              <a:t>:  </a:t>
            </a:r>
            <a:r>
              <a:rPr sz="1350" b="0" i="0">
                <a:solidFill>
                  <a:srgbClr val="191919"/>
                </a:solidFill>
                <a:latin typeface="Calibri"/>
              </a:rPr>
              <a:t>A meta-code naming what similarly coded data share; the unit of theoretical reduction</a:t>
            </a:r>
          </a:p>
        </p:txBody>
      </p:sp>
      <p:sp>
        <p:nvSpPr>
          <p:cNvPr id="13" name="TextBox 12"/>
          <p:cNvSpPr txBox="1"/>
          <p:nvPr/>
        </p:nvSpPr>
        <p:spPr>
          <a:xfrm>
            <a:off x="6324447" y="5148072"/>
            <a:ext cx="5364327" cy="850392"/>
          </a:xfrm>
          <a:prstGeom prst="rect">
            <a:avLst/>
          </a:prstGeom>
          <a:noFill/>
        </p:spPr>
        <p:txBody>
          <a:bodyPr wrap="square" anchor="t" lIns="0" rIns="0" tIns="0" bIns="0">
            <a:spAutoFit/>
          </a:bodyPr>
          <a:lstStyle/>
          <a:p>
            <a:r>
              <a:rPr sz="1450" b="1" i="0">
                <a:solidFill>
                  <a:srgbClr val="990000"/>
                </a:solidFill>
                <a:latin typeface="Calibri"/>
              </a:rPr>
              <a:t>Key assertion</a:t>
            </a:r>
            <a:r>
              <a:rPr sz="1450" b="0" i="0">
                <a:solidFill>
                  <a:srgbClr val="5F6368"/>
                </a:solidFill>
                <a:latin typeface="Calibri"/>
              </a:rPr>
              <a:t>:  </a:t>
            </a:r>
            <a:r>
              <a:rPr sz="1350" b="0" i="0">
                <a:solidFill>
                  <a:srgbClr val="191919"/>
                </a:solidFill>
                <a:latin typeface="Calibri"/>
              </a:rPr>
              <a:t>A summative, provisional claim your data support when a full theory is out of reach</a:t>
            </a:r>
          </a:p>
        </p:txBody>
      </p:sp>
      <p:sp>
        <p:nvSpPr>
          <p:cNvPr id="14" name="Rectangle 13"/>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6" name="TextBox 15"/>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40 / 42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Chapter 6 hub</a:t>
            </a:r>
            <a:r>
              <a:rPr sz="1700" b="0" i="0">
                <a:solidFill>
                  <a:srgbClr val="5F6368"/>
                </a:solidFill>
                <a:latin typeface="Calibri"/>
              </a:rPr>
              <a:t>   </a:t>
            </a:r>
            <a:r>
              <a:rPr sz="1250" b="0" i="0">
                <a:solidFill>
                  <a:srgbClr val="5F6368"/>
                </a:solidFill>
                <a:latin typeface="Calibri"/>
              </a:rPr>
              <a:t>cssprimer.org/ch06/</a:t>
            </a:r>
          </a:p>
          <a:p>
            <a:pPr>
              <a:spcBef>
                <a:spcPts val="200"/>
              </a:spcBef>
            </a:pPr>
            <a:r>
              <a:rPr sz="1400" b="0" i="0">
                <a:solidFill>
                  <a:srgbClr val="191919"/>
                </a:solidFill>
                <a:latin typeface="Calibri"/>
              </a:rPr>
              <a:t>Exercise materials plus the pre-executed notebooks for this chapter</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Worked notebooks</a:t>
            </a:r>
            <a:r>
              <a:rPr sz="1700" b="0" i="0">
                <a:solidFill>
                  <a:srgbClr val="5F6368"/>
                </a:solidFill>
                <a:latin typeface="Calibri"/>
              </a:rPr>
              <a:t>   </a:t>
            </a:r>
            <a:r>
              <a:rPr sz="1250" b="0" i="0">
                <a:solidFill>
                  <a:srgbClr val="5F6368"/>
                </a:solidFill>
                <a:latin typeface="Calibri"/>
              </a:rPr>
              <a:t>cssprimer.org/notebooks</a:t>
            </a:r>
          </a:p>
          <a:p>
            <a:pPr>
              <a:spcBef>
                <a:spcPts val="200"/>
              </a:spcBef>
            </a:pPr>
            <a:r>
              <a:rPr sz="1400" b="0" i="0">
                <a:solidFill>
                  <a:srgbClr val="191919"/>
                </a:solidFill>
                <a:latin typeface="Calibri"/>
              </a:rPr>
              <a:t>Text-representation and topic-modeling notebooks, runnable end to end</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Prompting and its failure modes</a:t>
            </a:r>
            <a:r>
              <a:rPr sz="1700" b="0" i="0">
                <a:solidFill>
                  <a:srgbClr val="5F6368"/>
                </a:solidFill>
                <a:latin typeface="Calibri"/>
              </a:rPr>
              <a:t>   </a:t>
            </a:r>
            <a:r>
              <a:rPr sz="1250" b="0" i="0">
                <a:solidFill>
                  <a:srgbClr val="5F6368"/>
                </a:solidFill>
                <a:latin typeface="Calibri"/>
              </a:rPr>
              <a:t>cssprimer.org/primers/prompting</a:t>
            </a:r>
          </a:p>
          <a:p>
            <a:pPr>
              <a:spcBef>
                <a:spcPts val="200"/>
              </a:spcBef>
            </a:pPr>
            <a:r>
              <a:rPr sz="1400" b="0" i="0">
                <a:solidFill>
                  <a:srgbClr val="191919"/>
                </a:solidFill>
                <a:latin typeface="Calibri"/>
              </a:rPr>
              <a:t>The primer behind the LLM-coding exercises</a:t>
            </a:r>
          </a:p>
        </p:txBody>
      </p:sp>
      <p:sp>
        <p:nvSpPr>
          <p:cNvPr id="8" name="TextBox 7"/>
          <p:cNvSpPr txBox="1"/>
          <p:nvPr/>
        </p:nvSpPr>
        <p:spPr>
          <a:xfrm>
            <a:off x="685800" y="4005072"/>
            <a:ext cx="10820095" cy="868680"/>
          </a:xfrm>
          <a:prstGeom prst="rect">
            <a:avLst/>
          </a:prstGeom>
          <a:noFill/>
        </p:spPr>
        <p:txBody>
          <a:bodyPr wrap="square" anchor="t" lIns="0" rIns="0" tIns="0" bIns="0">
            <a:spAutoFit/>
          </a:bodyPr>
          <a:lstStyle/>
          <a:p>
            <a:r>
              <a:rPr sz="1700" b="1">
                <a:solidFill>
                  <a:srgbClr val="1296A8"/>
                </a:solidFill>
                <a:latin typeface="Calibri"/>
                <a:hlinkClick r:id="rId5"/>
              </a:rPr>
              <a:t>Supervised learning, gently</a:t>
            </a:r>
            <a:r>
              <a:rPr sz="1700" b="0" i="0">
                <a:solidFill>
                  <a:srgbClr val="5F6368"/>
                </a:solidFill>
                <a:latin typeface="Calibri"/>
              </a:rPr>
              <a:t>   </a:t>
            </a:r>
            <a:r>
              <a:rPr sz="1250" b="0" i="0">
                <a:solidFill>
                  <a:srgbClr val="5F6368"/>
                </a:solidFill>
                <a:latin typeface="Calibri"/>
              </a:rPr>
              <a:t>cssprimer.org/primers/ml</a:t>
            </a:r>
          </a:p>
          <a:p>
            <a:pPr>
              <a:spcBef>
                <a:spcPts val="200"/>
              </a:spcBef>
            </a:pPr>
            <a:r>
              <a:rPr sz="1400" b="0" i="0">
                <a:solidFill>
                  <a:srgbClr val="191919"/>
                </a:solidFill>
                <a:latin typeface="Calibri"/>
              </a:rPr>
              <a:t>The classifier background, with a runnable demo script</a:t>
            </a:r>
          </a:p>
        </p:txBody>
      </p:sp>
      <p:sp>
        <p:nvSpPr>
          <p:cNvPr id="9" name="TextBox 8"/>
          <p:cNvSpPr txBox="1"/>
          <p:nvPr/>
        </p:nvSpPr>
        <p:spPr>
          <a:xfrm>
            <a:off x="685800" y="4873752"/>
            <a:ext cx="10820095" cy="868680"/>
          </a:xfrm>
          <a:prstGeom prst="rect">
            <a:avLst/>
          </a:prstGeom>
          <a:noFill/>
        </p:spPr>
        <p:txBody>
          <a:bodyPr wrap="square" anchor="t" lIns="0" rIns="0" tIns="0" bIns="0">
            <a:spAutoFit/>
          </a:bodyPr>
          <a:lstStyle/>
          <a:p>
            <a:r>
              <a:rPr sz="1700" b="1">
                <a:solidFill>
                  <a:srgbClr val="1296A8"/>
                </a:solidFill>
                <a:latin typeface="Calibri"/>
                <a:hlinkClick r:id="rId6"/>
              </a:rPr>
              <a:t>Automated-coding tools</a:t>
            </a:r>
            <a:r>
              <a:rPr sz="1700" b="0" i="0">
                <a:solidFill>
                  <a:srgbClr val="5F6368"/>
                </a:solidFill>
                <a:latin typeface="Calibri"/>
              </a:rPr>
              <a:t>   </a:t>
            </a:r>
            <a:r>
              <a:rPr sz="1250" b="0" i="0">
                <a:solidFill>
                  <a:srgbClr val="5F6368"/>
                </a:solidFill>
                <a:latin typeface="Calibri"/>
              </a:rPr>
              <a:t>cssprimer.org/tools/coding</a:t>
            </a:r>
          </a:p>
          <a:p>
            <a:pPr>
              <a:spcBef>
                <a:spcPts val="200"/>
              </a:spcBef>
            </a:pPr>
            <a:r>
              <a:rPr sz="1400" b="0" i="0">
                <a:solidFill>
                  <a:srgbClr val="191919"/>
                </a:solidFill>
                <a:latin typeface="Calibri"/>
              </a:rPr>
              <a:t>The maintained tool list for dictionaries, classifiers, and topic models</a:t>
            </a:r>
          </a:p>
        </p:txBody>
      </p:sp>
      <p:sp>
        <p:nvSpPr>
          <p:cNvPr id="10" name="Rectangle 9"/>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6 · Automated Coding  ·  cssprimer.org</a:t>
            </a:r>
          </a:p>
        </p:txBody>
      </p:sp>
      <p:sp>
        <p:nvSpPr>
          <p:cNvPr id="12" name="TextBox 11"/>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41 / 42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Read: Chapter 7, computational data analysis — your coded measures become its inputs</a:t>
            </a:r>
          </a:p>
          <a:p>
            <a:pPr algn="l">
              <a:spcAft>
                <a:spcPts val="1200"/>
              </a:spcAft>
            </a:pPr>
            <a:r>
              <a:rPr sz="1800" b="1" i="0">
                <a:solidFill>
                  <a:srgbClr val="00426A"/>
                </a:solidFill>
                <a:latin typeface="Calibri"/>
              </a:rPr>
              <a:t>•  </a:t>
            </a:r>
            <a:r>
              <a:rPr sz="1800" b="0" i="0">
                <a:solidFill>
                  <a:srgbClr val="191919"/>
                </a:solidFill>
                <a:latin typeface="Calibri"/>
              </a:rPr>
              <a:t>Bring: the handoff package — coding table, data dictionary, linkage table, candidate questions</a:t>
            </a:r>
          </a:p>
          <a:p>
            <a:pPr algn="l">
              <a:spcAft>
                <a:spcPts val="1200"/>
              </a:spcAft>
            </a:pPr>
            <a:r>
              <a:rPr sz="1800" b="1" i="0">
                <a:solidFill>
                  <a:srgbClr val="00426A"/>
                </a:solidFill>
                <a:latin typeface="Calibri"/>
              </a:rPr>
              <a:t>•  </a:t>
            </a:r>
            <a:r>
              <a:rPr sz="1800" b="0" i="0">
                <a:solidFill>
                  <a:srgbClr val="191919"/>
                </a:solidFill>
                <a:latin typeface="Calibri"/>
              </a:rPr>
              <a:t>Compare: your pipeline against a published study in the CSS Empirical Studies Database</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