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deck accompanies Chapter 8, the exercise half of stage three. Chapter 7 gave you three capacities, three challenges, and four epistemic purposes; today that framework becomes working code. Everything runs on two datasets students already built — the coauthor network from Chapter 4 and the coded OpenAlex corpus from Chapter 6 — so the session is about method, not data collection. The arc: practice each capacity, then run the same tools under each purpose, then confront what validity means once LLM outputs enter the evidence.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objectives spanning the chapter's three sections: capacities in practice, purposes in practice, and AI-assisted validity. Emphasize the fourth: the same tools reappear under different purposes, and what changes is the question, the interpretation, and the evaluation standard — that is the chapter's real lesson. The fifth objective produces a paragraph students can reuse verbatim in a methods section, which tends to motivate the whole session.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Thirty seconds of orientation. The book pairs a theory chapter with an exercise chapter at every stage, and this is the practice half of data analysis. Remind students of the standing conventions: any language and environment is fine, the companion site collects one worked notebook per exercise, and every analytic choice gets documented in the project files following the Chapter 2 framework — rules, memory, knowledge. The documentation habit is graded implicitly by the final reflection, which asks whether another researcher could reproduce the pipeline.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design principle of the chapter in one slide. Nobody collects new data today; the point is that a single coauthor network can support description, explanation, prediction, and integration, and what distinguishes those analyses is the research question, not the dataset. That is the four-purposes lesson from Chapter 7 made tangible. Flag the ending now so effort is paced: the last deliverable is a validity statement about the AI-assisted parts of the pipeline, and it draws on the coding outputs from Chapter 6.</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short tooling briefing before the first exercise. NetworkX is the friendliest starting point; igraph earns its keep once networks get large, because the compiled core is much faster; Statnet matters later if students want explanatory models of network formation — ERGMs treat the observed network as one realization of a stochastic process. Gephi and Cytoscape cover visualization, with Cytoscape strongest on attribute-rich networks. The last bullet is not a nicety: tool choices are analytic choices, and the reflective exercises will ask students to defend them.</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warm-up exercise, and the one every later exercise depends on. The book's toy example scales the intuition: four authors, three edges, and the A-to-D path runs through B — now do it for the full dataset. Common stumbles: multi-author strings that need splitting before pair extraction, and name disambiguation, which students should note as a limitation rather than solve today. The interpretation question matters more than the number: path length says something about how quickly information can travel in their field.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 up the simulation exercise with the triangle example from the book: seed A connected to B and C, who are also connected to each other. Under synchronous updating, B and C each evaluate against A's status alone. Under asynchronous updating in the order B then C, an early adoption by B means C faces two adopted neighbors, which can raise its chance depending on the adoption rule. This is Chapter 7's temporal-dynamics challenge made executable — the point of the whole exercise is to watch a software setting change a substantive result.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deliberately modest rule-based ABM — the goal is to experience emergence, not to publish a simulation. The chain example primes intuition: with adoption probability one half, the idea reaches C only through B, so distance from the seed compounds uncertainty. Expect seed choice to matter more than students predict; a central seed and a peripheral seed can produce very different adoption curves. The final reflection connects to Chapter 7's autonomous ABM: what would change if agents were grounded in rich interview data instead of one uniform probability?</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head-to-head design is the pedagogy: if the random forest clearly beats the logistic baseline, the data contain relationships a straight line misses — the book's example is a citation boost that plateaus after five coauthors, diminishing returns a linear model averages away. If the two models tie, that is a finding too, and worth saying out loud: not every social dataset is non-linear enough to reward the extra machinery. Students new to model training should do the companion primer first; budget for that spread in experience.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hands-on tip that saves the exercise. With far more low-citation than high-citation papers, a model predicting the majority class every time looks accurate while identifying nothing. Walk the ROC intuition once: true positive rate against false positive rate at every threshold, so AUC-ROC measures how well the model ranks positives above negatives before any cutoff is chosen. Recommend stratified cross-validation so each fold reflects the class distribution. This slide pays off again in the integrative exercise, where performance comparisons across periods need a threshold-free metric.</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high-dimensional capacity in its most vivid form. Training is iterative — the algorithm repeatedly adjusts word vectors to predict context words, so semantic relationships accumulate from co-occurrence. The compression is the point: thousands of sparse count dimensions become a few hundred dense ones in which distance means something. The analogy example is famous enough that students may not realize it is a testable property; the exercise has them construct a domain analogy of their own and check whether vector arithmetic recovers a sensible answer.</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 expectations about corpus size before anyone trains: below a few thousand abstracts, trained vectors are noisy, and the pragmatic move is to treat training as a learning experience about the algorithm while using a pre-trained model for downstream work. That decision, and its reasoning, belongs in project memory. Nearest-neighbor queries are the fastest sanity check — if "survey" does not sit near "questionnaire," something upstream is wrong. The reflection step connects back to Chapter 7: compression preserves relational meaning while losing rare senses and context.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the table one row at a time and keep asking the same question: what theory of importance does this measure encode? Degree rewards volume, betweenness rewards brokerage, closeness rewards reach, eigenvector rewards the company you keep. Gerring's point from the theory chapter applies directly — the choice of descriptive instrument is a theoretical commitment. The next slide shows the four measures disagreeing on a single small network, which is the fastest way to convince students the choice is consequential.</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Give the anatomy first: Team A is large and loosely connected — A1 has six collaborators who seldom work with each other; Team B is small and tight — B1 through B4 all collaborate; BR is the only link between the teams. Then the punchline: degree crowns A1 for volume, eigenvector crowns B1 because its collaborators are themselves well connected, and betweenness and closeness both crown BR, who sits on every inter-team path. Warn about the shading: it is stretched within each panel, so ranks are comparable inside a panel, never across panels.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theory that turns structure into interpretation, from Putnam and Coleman. Bonding capital lives in repeated close collaboration; bridging capital lives in the weaker ties that span groups and carry non-redundant information and opportunities. The natural mapping — eigenvector or degree within clusters for bonding, betweenness for bridging — is plausible, not automatic, and the exercise makes students defend it. This is Chapter 7's semantics-to-application gap operating in their own data: whether high betweenness in this particular network really means bridging capital is an argument, not a definition.</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star-versus-chain toy structures from the book are worth two minutes at the board: in a star, one author tops every measure at once; in a chain, betweenness and degree come apart. On real networks the divergence is the finding — when the top bonding and top bridging authors differ, ask what that means for how knowledge circulates in the students' field. Grade the memo on argumentative honesty: the strongest submissions state the assumptions under which the betweenness-to-bridging mapping holds and where it would break.</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Second descriptive instrument, different object: where centrality describes actors, embedding projection describes meanings. Kozlowski's geometry-of-culture method defines a dimension as the vector difference between anchor-word sets — rich minus poor for class — and projects other words onto it. Caliskan shows the spaces inherit human biases from training text, which is simultaneously a measurement opportunity and a warning; Garg turns that inheritance into a historical instrument tracking gender and ethnic stereotypes across a century. Students now build the same instrument for a dimension in their own field.</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Anchor-word choice is where this exercise is won or lost: the lists define the construct, so they deserve the same care as survey items — students should justify each anchor and try a robustness variant with one word swapped. Projected poles that contradict domain knowledge are diagnostic, not disqualifying; ask whether the corpus, the anchors, or the intuition is wrong. The final step rehearses Chapter 7's ladder discipline: naming the additional evidence an explanatory claim would need keeps descriptive findings honestly labeled.</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transition from description toward explanation, and the semantics gap at its sharpest. A modularity-maximizing algorithm defines community by connection density, full stop; whether a detected cluster corresponds to a meaningful social group — a subfield, an institutional cluster, a methodological tradition — requires domain knowledge the algorithm cannot supply. The resolution parameter drives the point home: fewer large communities or many small ones is a researcher's choice, keyed to the question. Bridge authors that land in either cluster on different runs are worth showing.</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Frame the exercise as the move from "what does the network look like" to "does position help explain behavior" — while being explicit that a significant chi-squared is association, not cause. The confounder step is where learning happens: shared training, institutional incentives, and geographic proximity all produce both collaboration and topic similarity without any community effect. Good sketches for a stronger design include tracking scholars who move between communities over time. Expect and welcome disagreement between detected clusters and students' sense of their field's real subfields.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Revisit the prediction model from the capacities section, now through Chapter 7's opacity lens. The very flexibility that let the random forest capture non-linear patterns is what makes its reasoning uninspectable. Feature importances say which variables matter on average; a partial dependence plot traces one feature's marginal effect — the book's example is citation probability rising steeply to four coauthors, then flattening, invisible in logistic coefficients. Both are approximations of the model, not the model. Rudin's alternative — fit something inherently interpretable and price the accuracy difference — is the exercise's final step.</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stakeholder memo is the heart of this exercise: imagine a journal editor, funder, or tenure committee facing your model's verdict that a paper is high-impact — what would they need to contest it? That is Chapter 7's child-welfare tension in the students' own domain. On the interpretable alternative, insist on an actual number: how many points of accuracy does a depth-limited tree cost, and is the trade worth it for this question? The final step rehearses prediction-versus-explanation one more time before the integrative exercise raises the stakes.</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capstone logic. Combining feature families answers a substantive question — does network position add information beyond text content, and vice versa — and the temporal split answers an epistemic one. Within-period cross-validation tests interpolation; training on the past and testing on the future is a crude but honest approximation of distributional shift. The size of the degradation is the finding: it separates durable structural patterns from correlations that happened to hold in one era. Mention Brand and colleagues' causal-ML toolkit as the professional version of this instinct, without implementing it today.</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Everything built today converges here, which makes the merge itself a data management test — expect author-level and publication-level features to need careful joining, and treat that friction as a lesson from stage one. The book's worked intuition: a model trained on pre-2015 publications that leans on abstract topics will stumble if the field changed methods around 2016. Close with the honesty question from step four: did the split truly approximate the integrative standard, and what would a stronger test look like? Partial answers are the expected outcome.</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compact reprise of Chapter 7's closing section, because the exercise needs it fresh. The Bisbee result is the cautionary pattern: surface agreement on averages masking collapsed variance and sign-flipping coefficients — exactly the failures that surface once analysis moves past means. The Broska design is the constructive posture: treat LLM predictions as informative but imperfect, combine them with human data through prediction-powered inference, and let validity be assessed empirically. Students now apply that posture to their own Chapter 6 coding outputs, which is deliberately humbler and more useful.</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disagreement analysis routinely surprises: divergence concentrates in exactly the ambiguous, boundary-case records where human coders would also disagree, which reframes "LLM error" as a property of the construct's fuzzy edges. Step three is the conceptual pivot — high agreement with hand-coded labels supports coding quality, not understanding, and says nothing about using the model as evidence on how researchers think. The validity statement is the lasting artifact; the best ones name the claim, the evidence, and the check they did not run.</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reference slide, not a lecture — leave it up during the wrap and let students photograph it. Two additions beyond what the exercises used: XGBoost and LightGBM as the high-performance boosting options once scikit-learn feels slow, and SHAP for Shapley-value attributions that extend the interpretation exercise with both global summaries and local explanations of single predictions. Mesa and NetLogo serve anyone who wants to push the diffusion simulation further. The companion page stays current as versions move; the slide will not.</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prompts examine the craft, deliberately distinct from Chapter 7's concept-level reflection. The breakage stories are the richest material; a data-format mismatch or a nonsensical result usually encodes a real lesson about the method's assumptions, so push storytellers to name it. On verification, steer toward systematic habits — test cases, hand-checked samples, comparing against a known-good implementation — rather than "it ran and looked right." The final prompt lands the book's running theme: most answers put data preparation at seventy percent or more, which is where stage one earns its keep.</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Chapter 8 has no key-concepts table of its own, so this recap collects the glossary terms the chapter introduces, ordered by the exercise where each appeared. Run it as retrieval practice: cover the glosses, have students supply them, and for each term ask which exercise used it — that binds vocabulary to experience. The two worth extra weight are the updating distinction, because it generalizes to every simulation students will ever run, and prediction-powered inference, because it reappears whenever LLM outputs enter a pipeline.</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notebook and its sample network are the safety net for this chapter: every exercise can run on the provided data when a student's own corpus fails. The hub states the deliverable, and the tools page stays current where the book's printed list will age. Students comparing metrics should check the ML primer's cross- validation section before trusting a single split.</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pairing closes here: Chapter 7's reflective checklist was written to be answered after these exercises, so assign it now — it doubles as the self-test for the whole stage. Deliverables and the documentation trail go into the project repository; the final reflective prompt about reproducibility is exactly what Chapter 9 picks up next, when scientific communication asks whether another researcher could rerun today's pipeline from the files alone. Worked notebooks and the updated tool list are on the chapter hub.</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cssprimer.org" TargetMode="Externa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notebooks/ch08-network-analysis.ipynb" TargetMode="External"/><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primers/ml" TargetMode="External"/><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tools/analysis" TargetMode="External"/><Relationship Id="rId3" Type="http://schemas.openxmlformats.org/officeDocument/2006/relationships/notesSlide" Target="../notesSlides/notesSlide2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ch08/" TargetMode="External"/><Relationship Id="rId3" Type="http://schemas.openxmlformats.org/officeDocument/2006/relationships/hyperlink" Target="https://cssprimer.org/notebooks/ch08-network-analysis.ipynb" TargetMode="External"/><Relationship Id="rId4" Type="http://schemas.openxmlformats.org/officeDocument/2006/relationships/hyperlink" Target="https://cssprimer.org/tools/analysis" TargetMode="External"/><Relationship Id="rId5" Type="http://schemas.openxmlformats.org/officeDocument/2006/relationships/hyperlink" Target="https://cssprimer.org/primers/ml" TargetMode="External"/><Relationship Id="rId6" Type="http://schemas.openxmlformats.org/officeDocument/2006/relationships/notesSlide" Target="../notesSlides/notesSlide3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355080"/>
            <a:ext cx="12191695" cy="5029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cssprimer_cover_draft.png"/>
          <p:cNvPicPr>
            <a:picLocks noChangeAspect="1"/>
          </p:cNvPicPr>
          <p:nvPr/>
        </p:nvPicPr>
        <p:blipFill>
          <a:blip r:embed="rId2"/>
          <a:stretch>
            <a:fillRect/>
          </a:stretch>
        </p:blipFill>
        <p:spPr>
          <a:xfrm>
            <a:off x="8214055" y="1026413"/>
            <a:ext cx="3291840" cy="4073652"/>
          </a:xfrm>
          <a:prstGeom prst="rect">
            <a:avLst/>
          </a:prstGeom>
        </p:spPr>
      </p:pic>
      <p:sp>
        <p:nvSpPr>
          <p:cNvPr id="4" name="TextBox 3"/>
          <p:cNvSpPr txBox="1"/>
          <p:nvPr/>
        </p:nvSpPr>
        <p:spPr>
          <a:xfrm>
            <a:off x="640080" y="1051560"/>
            <a:ext cx="7498079" cy="4480560"/>
          </a:xfrm>
          <a:prstGeom prst="rect">
            <a:avLst/>
          </a:prstGeom>
          <a:noFill/>
        </p:spPr>
        <p:txBody>
          <a:bodyPr wrap="square" anchor="t" lIns="0" rIns="0" tIns="0" bIns="0">
            <a:spAutoFit/>
          </a:bodyPr>
          <a:lstStyle/>
          <a:p>
            <a:pPr algn="l">
              <a:spcAft>
                <a:spcPts val="200"/>
              </a:spcAft>
            </a:pPr>
            <a:r>
              <a:rPr sz="2500" b="1" i="0">
                <a:solidFill>
                  <a:srgbClr val="00426A"/>
                </a:solidFill>
                <a:latin typeface="Calibri"/>
              </a:rPr>
              <a:t>Computational &amp; AI-Assisted Methods for Social Sciences</a:t>
            </a:r>
          </a:p>
          <a:p>
            <a:pPr>
              <a:spcAft>
                <a:spcPts val="2600"/>
              </a:spcAft>
            </a:pPr>
            <a:r>
              <a:rPr sz="1700" b="0" i="1">
                <a:solidFill>
                  <a:srgbClr val="5F6368"/>
                </a:solidFill>
                <a:latin typeface="Calibri"/>
              </a:rPr>
              <a:t>A Research Design Primer</a:t>
            </a:r>
          </a:p>
          <a:p>
            <a:pPr>
              <a:spcAft>
                <a:spcPts val="600"/>
              </a:spcAft>
            </a:pPr>
            <a:r>
              <a:rPr sz="1600" b="1" i="0">
                <a:solidFill>
                  <a:srgbClr val="990000"/>
                </a:solidFill>
                <a:latin typeface="Calibri"/>
              </a:rPr>
              <a:t>Chapter 8</a:t>
            </a:r>
          </a:p>
          <a:p>
            <a:pPr>
              <a:spcAft>
                <a:spcPts val="3000"/>
              </a:spcAft>
            </a:pPr>
            <a:r>
              <a:rPr sz="3000" b="1" i="0">
                <a:solidFill>
                  <a:srgbClr val="191919"/>
                </a:solidFill>
                <a:latin typeface="Calibri"/>
              </a:rPr>
              <a:t>Applying Computational Methods: Tools, Tips, and Exercises</a:t>
            </a:r>
          </a:p>
          <a:p>
            <a:pPr>
              <a:spcAft>
                <a:spcPts val="400"/>
              </a:spcAft>
            </a:pPr>
            <a:r>
              <a:rPr sz="1600" b="0" i="0">
                <a:solidFill>
                  <a:srgbClr val="191919"/>
                </a:solidFill>
                <a:latin typeface="Calibri"/>
              </a:rPr>
              <a:t>Ji Ma</a:t>
            </a:r>
          </a:p>
          <a:p>
            <a:r>
              <a:rPr sz="1400">
                <a:solidFill>
                  <a:srgbClr val="1296A8"/>
                </a:solidFill>
                <a:latin typeface="Calibri"/>
                <a:hlinkClick r:id="rId3"/>
              </a:rPr>
              <a:t>cssprimer.org</a:t>
            </a:r>
          </a:p>
        </p:txBody>
      </p:sp>
      <p:sp>
        <p:nvSpPr>
          <p:cNvPr id="5" name="TextBox 4"/>
          <p:cNvSpPr txBox="1"/>
          <p:nvPr/>
        </p:nvSpPr>
        <p:spPr>
          <a:xfrm>
            <a:off x="640080" y="6400800"/>
            <a:ext cx="8229600" cy="365760"/>
          </a:xfrm>
          <a:prstGeom prst="rect">
            <a:avLst/>
          </a:prstGeom>
          <a:noFill/>
        </p:spPr>
        <p:txBody>
          <a:bodyPr wrap="square" anchor="ctr" lIns="0" rIns="0" tIns="0" bIns="0">
            <a:spAutoFit/>
          </a:bodyPr>
          <a:lstStyle/>
          <a:p>
            <a:r>
              <a:rPr sz="1200" b="0" i="0">
                <a:solidFill>
                  <a:srgbClr val="FFFFFF"/>
                </a:solidFill>
                <a:latin typeface="Calibri"/>
              </a:rPr>
              <a:t>Instructor slides · free to adapt for course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Learning objectives</a:t>
            </a:r>
          </a:p>
        </p:txBody>
      </p:sp>
      <p:sp>
        <p:nvSpPr>
          <p:cNvPr id="3" name="Rectangle 2"/>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1307592"/>
            <a:ext cx="10820095" cy="457200"/>
          </a:xfrm>
          <a:prstGeom prst="rect">
            <a:avLst/>
          </a:prstGeom>
          <a:noFill/>
        </p:spPr>
        <p:txBody>
          <a:bodyPr wrap="square" anchor="t" lIns="0" rIns="0" tIns="0" bIns="0">
            <a:spAutoFit/>
          </a:bodyPr>
          <a:lstStyle/>
          <a:p>
            <a:r>
              <a:rPr sz="1800" b="0" i="1">
                <a:solidFill>
                  <a:srgbClr val="5F6368"/>
                </a:solidFill>
                <a:latin typeface="Calibri"/>
              </a:rPr>
              <a:t>By the end of this chapter, you can:</a:t>
            </a:r>
          </a:p>
        </p:txBody>
      </p:sp>
      <p:sp>
        <p:nvSpPr>
          <p:cNvPr id="5" name="TextBox 4"/>
          <p:cNvSpPr txBox="1"/>
          <p:nvPr/>
        </p:nvSpPr>
        <p:spPr>
          <a:xfrm>
            <a:off x="685800" y="1901952"/>
            <a:ext cx="10820095" cy="4480560"/>
          </a:xfrm>
          <a:prstGeom prst="rect">
            <a:avLst/>
          </a:prstGeom>
          <a:noFill/>
        </p:spPr>
        <p:txBody>
          <a:bodyPr wrap="square" anchor="t" lIns="0" rIns="0" tIns="0" bIns="0">
            <a:spAutoFit/>
          </a:bodyPr>
          <a:lstStyle/>
          <a:p>
            <a:pPr algn="l">
              <a:spcAft>
                <a:spcPts val="1200"/>
              </a:spcAft>
            </a:pPr>
            <a:r>
              <a:rPr sz="1900" b="1" i="0">
                <a:solidFill>
                  <a:srgbClr val="8A6A1C"/>
                </a:solidFill>
                <a:latin typeface="Calibri"/>
              </a:rPr>
              <a:t>•  </a:t>
            </a:r>
            <a:r>
              <a:rPr sz="1900" b="0" i="0">
                <a:solidFill>
                  <a:srgbClr val="191919"/>
                </a:solidFill>
                <a:latin typeface="Calibri"/>
              </a:rPr>
              <a:t>Construct and analyze a coauthor network using iterative algorithms</a:t>
            </a:r>
          </a:p>
          <a:p>
            <a:pPr algn="l">
              <a:spcAft>
                <a:spcPts val="1200"/>
              </a:spcAft>
            </a:pPr>
            <a:r>
              <a:rPr sz="1900" b="1" i="0">
                <a:solidFill>
                  <a:srgbClr val="8A6A1C"/>
                </a:solidFill>
                <a:latin typeface="Calibri"/>
              </a:rPr>
              <a:t>•  </a:t>
            </a:r>
            <a:r>
              <a:rPr sz="1900" b="0" i="0">
                <a:solidFill>
                  <a:srgbClr val="191919"/>
                </a:solidFill>
                <a:latin typeface="Calibri"/>
              </a:rPr>
              <a:t>Run a diffusion simulation and show how update order changes outcomes</a:t>
            </a:r>
          </a:p>
          <a:p>
            <a:pPr algn="l">
              <a:spcAft>
                <a:spcPts val="1200"/>
              </a:spcAft>
            </a:pPr>
            <a:r>
              <a:rPr sz="1900" b="1" i="0">
                <a:solidFill>
                  <a:srgbClr val="8A6A1C"/>
                </a:solidFill>
                <a:latin typeface="Calibri"/>
              </a:rPr>
              <a:t>•  </a:t>
            </a:r>
            <a:r>
              <a:rPr sz="1900" b="0" i="0">
                <a:solidFill>
                  <a:srgbClr val="191919"/>
                </a:solidFill>
                <a:latin typeface="Calibri"/>
              </a:rPr>
              <a:t>Train and compare linear and non-linear predictors with appropriate metrics</a:t>
            </a:r>
          </a:p>
          <a:p>
            <a:pPr algn="l">
              <a:spcAft>
                <a:spcPts val="1200"/>
              </a:spcAft>
            </a:pPr>
            <a:r>
              <a:rPr sz="1900" b="1" i="0">
                <a:solidFill>
                  <a:srgbClr val="8A6A1C"/>
                </a:solidFill>
                <a:latin typeface="Calibri"/>
              </a:rPr>
              <a:t>•  </a:t>
            </a:r>
            <a:r>
              <a:rPr sz="1900" b="0" i="0">
                <a:solidFill>
                  <a:srgbClr val="191919"/>
                </a:solidFill>
                <a:latin typeface="Calibri"/>
              </a:rPr>
              <a:t>Apply centrality, embeddings, and community detection under distinct epistemic purposes</a:t>
            </a:r>
          </a:p>
          <a:p>
            <a:pPr algn="l">
              <a:spcAft>
                <a:spcPts val="1200"/>
              </a:spcAft>
            </a:pPr>
            <a:r>
              <a:rPr sz="1900" b="1" i="0">
                <a:solidFill>
                  <a:srgbClr val="8A6A1C"/>
                </a:solidFill>
                <a:latin typeface="Calibri"/>
              </a:rPr>
              <a:t>•  </a:t>
            </a:r>
            <a:r>
              <a:rPr sz="1900" b="0" i="0">
                <a:solidFill>
                  <a:srgbClr val="191919"/>
                </a:solidFill>
                <a:latin typeface="Calibri"/>
              </a:rPr>
              <a:t>Draft a validity statement for the AI-assisted parts of your pipeline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8 · Applying Computational Methods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 / 34</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Still </a:t>
            </a:r>
            <a:r>
              <a:rPr sz="2700" b="1" i="0">
                <a:solidFill>
                  <a:srgbClr val="990000"/>
                </a:solidFill>
                <a:latin typeface="Calibri"/>
              </a:rPr>
              <a:t>stage 3</a:t>
            </a:r>
            <a:r>
              <a:rPr sz="2700" b="1" i="0">
                <a:solidFill>
                  <a:srgbClr val="00426A"/>
                </a:solidFill>
                <a:latin typeface="Calibri"/>
              </a:rPr>
              <a:t>: from theory to practice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Chapter 8</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32307" y="2651760"/>
            <a:ext cx="2423160" cy="1234440"/>
          </a:xfrm>
          <a:prstGeom prst="roundRect">
            <a:avLst/>
          </a:prstGeom>
          <a:solidFill>
            <a:srgbClr val="F0EFED"/>
          </a:solidFill>
          <a:ln w="12700">
            <a:solidFill>
              <a:srgbClr val="5F63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5F6368"/>
                </a:solidFill>
                <a:latin typeface="Calibri"/>
              </a:rPr>
              <a:t>1. Data management</a:t>
            </a:r>
          </a:p>
        </p:txBody>
      </p:sp>
      <p:sp>
        <p:nvSpPr>
          <p:cNvPr id="6" name="Right Arrow 5"/>
          <p:cNvSpPr/>
          <p:nvPr/>
        </p:nvSpPr>
        <p:spPr>
          <a:xfrm>
            <a:off x="3092043" y="3168396"/>
            <a:ext cx="338328" cy="201168"/>
          </a:xfrm>
          <a:prstGeom prst="rightArrow">
            <a:avLst/>
          </a:prstGeom>
          <a:solidFill>
            <a:srgbClr val="5F63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3466947" y="2651760"/>
            <a:ext cx="2423160" cy="1234440"/>
          </a:xfrm>
          <a:prstGeom prst="roundRect">
            <a:avLst/>
          </a:prstGeom>
          <a:solidFill>
            <a:srgbClr val="F0EFED"/>
          </a:solidFill>
          <a:ln w="12700">
            <a:solidFill>
              <a:srgbClr val="5F63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5F6368"/>
                </a:solidFill>
                <a:latin typeface="Calibri"/>
              </a:rPr>
              <a:t>2. Concept representation</a:t>
            </a:r>
          </a:p>
        </p:txBody>
      </p:sp>
      <p:sp>
        <p:nvSpPr>
          <p:cNvPr id="8" name="Right Arrow 7"/>
          <p:cNvSpPr/>
          <p:nvPr/>
        </p:nvSpPr>
        <p:spPr>
          <a:xfrm>
            <a:off x="5926683" y="3168396"/>
            <a:ext cx="338328" cy="201168"/>
          </a:xfrm>
          <a:prstGeom prst="rightArrow">
            <a:avLst/>
          </a:prstGeom>
          <a:solidFill>
            <a:srgbClr val="5F63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301587" y="2651760"/>
            <a:ext cx="2423160" cy="1234440"/>
          </a:xfrm>
          <a:prstGeom prst="roundRect">
            <a:avLst/>
          </a:prstGeom>
          <a:solidFill>
            <a:srgbClr val="990000"/>
          </a:solidFill>
          <a:ln w="12700">
            <a:solidFill>
              <a:srgbClr val="9900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FFFFFF"/>
                </a:solidFill>
                <a:latin typeface="Calibri"/>
              </a:rPr>
              <a:t>3. Data analysis</a:t>
            </a:r>
          </a:p>
        </p:txBody>
      </p:sp>
      <p:sp>
        <p:nvSpPr>
          <p:cNvPr id="10" name="Right Arrow 9"/>
          <p:cNvSpPr/>
          <p:nvPr/>
        </p:nvSpPr>
        <p:spPr>
          <a:xfrm>
            <a:off x="8761323" y="3168396"/>
            <a:ext cx="338328" cy="201168"/>
          </a:xfrm>
          <a:prstGeom prst="rightArrow">
            <a:avLst/>
          </a:prstGeom>
          <a:solidFill>
            <a:srgbClr val="5F63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136227" y="2651760"/>
            <a:ext cx="2423160" cy="1234440"/>
          </a:xfrm>
          <a:prstGeom prst="roundRect">
            <a:avLst/>
          </a:prstGeom>
          <a:solidFill>
            <a:srgbClr val="F0EFED"/>
          </a:solidFill>
          <a:ln w="12700">
            <a:solidFill>
              <a:srgbClr val="5F63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5F6368"/>
                </a:solidFill>
                <a:latin typeface="Calibri"/>
              </a:rPr>
              <a:t>4. Scientific communication</a:t>
            </a:r>
          </a:p>
        </p:txBody>
      </p:sp>
      <p:sp>
        <p:nvSpPr>
          <p:cNvPr id="12" name="TextBox 11"/>
          <p:cNvSpPr txBox="1"/>
          <p:nvPr/>
        </p:nvSpPr>
        <p:spPr>
          <a:xfrm>
            <a:off x="868680" y="4343400"/>
            <a:ext cx="10454335" cy="1097280"/>
          </a:xfrm>
          <a:prstGeom prst="rect">
            <a:avLst/>
          </a:prstGeom>
          <a:noFill/>
        </p:spPr>
        <p:txBody>
          <a:bodyPr wrap="square" anchor="t" lIns="0" rIns="0" tIns="0" bIns="0">
            <a:spAutoFit/>
          </a:bodyPr>
          <a:lstStyle/>
          <a:p>
            <a:pPr algn="ctr"/>
            <a:r>
              <a:rPr sz="1500" b="0" i="0">
                <a:solidFill>
                  <a:srgbClr val="5F6368"/>
                </a:solidFill>
                <a:latin typeface="Calibri"/>
              </a:rPr>
              <a:t>Chapter 7 said what analysis can claim; this chapter has you earn those claims in code.</a:t>
            </a:r>
          </a:p>
        </p:txBody>
      </p:sp>
      <p:sp>
        <p:nvSpPr>
          <p:cNvPr id="13" name="Rectangle 12"/>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Same stage, second half: the exercise chapter for data analysis.</a:t>
            </a:r>
          </a:p>
        </p:txBody>
      </p:sp>
      <p:sp>
        <p:nvSpPr>
          <p:cNvPr id="15" name="TextBox 14"/>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 / 34</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Same data, different questions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Chapter 8</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Inputs already exist: the coauthor network (Chapter 4), the coded OpenAlex corpus (Chapter 6)</a:t>
            </a:r>
          </a:p>
          <a:p>
            <a:pPr algn="l">
              <a:spcAft>
                <a:spcPts val="1000"/>
              </a:spcAft>
            </a:pPr>
            <a:r>
              <a:rPr sz="1900" b="1" i="0">
                <a:solidFill>
                  <a:srgbClr val="00426A"/>
                </a:solidFill>
                <a:latin typeface="Calibri"/>
              </a:rPr>
              <a:t>•  </a:t>
            </a:r>
            <a:r>
              <a:rPr sz="1900" b="0" i="0">
                <a:solidFill>
                  <a:srgbClr val="191919"/>
                </a:solidFill>
                <a:latin typeface="Calibri"/>
              </a:rPr>
              <a:t>The chapter reuses them under every capacity and every purpose</a:t>
            </a:r>
          </a:p>
          <a:p>
            <a:pPr algn="l">
              <a:spcAft>
                <a:spcPts val="1000"/>
              </a:spcAft>
            </a:pPr>
            <a:r>
              <a:rPr sz="1900" b="1" i="0">
                <a:solidFill>
                  <a:srgbClr val="00426A"/>
                </a:solidFill>
                <a:latin typeface="Calibri"/>
              </a:rPr>
              <a:t>•  </a:t>
            </a:r>
            <a:r>
              <a:rPr sz="1900" b="0" i="0">
                <a:solidFill>
                  <a:srgbClr val="191919"/>
                </a:solidFill>
                <a:latin typeface="Calibri"/>
              </a:rPr>
              <a:t>Arc: capacities → purposes → AI validity → craft reflection</a:t>
            </a:r>
          </a:p>
          <a:p>
            <a:pPr algn="l">
              <a:spcAft>
                <a:spcPts val="1000"/>
              </a:spcAft>
            </a:pPr>
            <a:r>
              <a:rPr sz="1900" b="1" i="0">
                <a:solidFill>
                  <a:srgbClr val="00426A"/>
                </a:solidFill>
                <a:latin typeface="Calibri"/>
              </a:rPr>
              <a:t>•  </a:t>
            </a:r>
            <a:r>
              <a:rPr sz="1900" b="0" i="0">
                <a:solidFill>
                  <a:srgbClr val="191919"/>
                </a:solidFill>
                <a:latin typeface="Calibri"/>
              </a:rPr>
              <a:t>Worked notebooks, one per exercise, at cssprimer.org/ch08</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same data serve different analytic purposes depending on the question you bring.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4 / 34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§8.1</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Computational capacities in practice</a:t>
            </a:r>
          </a:p>
        </p:txBody>
      </p:sp>
      <p:sp>
        <p:nvSpPr>
          <p:cNvPr id="4" name="Rectangle 3"/>
          <p:cNvSpPr/>
          <p:nvPr/>
        </p:nvSpPr>
        <p:spPr>
          <a:xfrm>
            <a:off x="722376" y="3977639"/>
            <a:ext cx="1554480" cy="45720"/>
          </a:xfrm>
          <a:prstGeom prst="rect">
            <a:avLst/>
          </a:prstGeom>
          <a:solidFill>
            <a:srgbClr val="8A6A1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Build a network, let a process unfold, bend a line, compress a vocabulary.</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8 · Applying Computational Methods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5 / 34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Choose your network tools deliberately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§8.1.1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1" i="0">
                <a:solidFill>
                  <a:srgbClr val="191919"/>
                </a:solidFill>
                <a:latin typeface="Calibri"/>
              </a:rPr>
              <a:t>NetworkX</a:t>
            </a:r>
            <a:r>
              <a:rPr sz="1900" b="0" i="0">
                <a:solidFill>
                  <a:srgbClr val="191919"/>
                </a:solidFill>
                <a:latin typeface="Calibri"/>
              </a:rPr>
              <a:t> (Python): intuitive syntax, extensive documentation</a:t>
            </a:r>
          </a:p>
          <a:p>
            <a:pPr algn="l">
              <a:spcAft>
                <a:spcPts val="1000"/>
              </a:spcAft>
            </a:pPr>
            <a:r>
              <a:rPr sz="1900" b="1" i="0">
                <a:solidFill>
                  <a:srgbClr val="00426A"/>
                </a:solidFill>
                <a:latin typeface="Calibri"/>
              </a:rPr>
              <a:t>•  </a:t>
            </a:r>
            <a:r>
              <a:rPr sz="1900" b="1" i="0">
                <a:solidFill>
                  <a:srgbClr val="191919"/>
                </a:solidFill>
                <a:latin typeface="Calibri"/>
              </a:rPr>
              <a:t>igraph</a:t>
            </a:r>
            <a:r>
              <a:rPr sz="1900" b="0" i="0">
                <a:solidFill>
                  <a:srgbClr val="191919"/>
                </a:solidFill>
                <a:latin typeface="Calibri"/>
              </a:rPr>
              <a:t> (C core; Python and R): faster on large networks</a:t>
            </a:r>
          </a:p>
          <a:p>
            <a:pPr algn="l">
              <a:spcAft>
                <a:spcPts val="1000"/>
              </a:spcAft>
            </a:pPr>
            <a:r>
              <a:rPr sz="1900" b="1" i="0">
                <a:solidFill>
                  <a:srgbClr val="00426A"/>
                </a:solidFill>
                <a:latin typeface="Calibri"/>
              </a:rPr>
              <a:t>•  </a:t>
            </a:r>
            <a:r>
              <a:rPr sz="1900" b="1" i="0">
                <a:solidFill>
                  <a:srgbClr val="191919"/>
                </a:solidFill>
                <a:latin typeface="Calibri"/>
              </a:rPr>
              <a:t>Statnet</a:t>
            </a:r>
            <a:r>
              <a:rPr sz="1900" b="0" i="0">
                <a:solidFill>
                  <a:srgbClr val="191919"/>
                </a:solidFill>
                <a:latin typeface="Calibri"/>
              </a:rPr>
              <a:t> (R): statistical models of tie formation (ERGMs)</a:t>
            </a:r>
          </a:p>
          <a:p>
            <a:pPr algn="l">
              <a:spcAft>
                <a:spcPts val="1000"/>
              </a:spcAft>
            </a:pPr>
            <a:r>
              <a:rPr sz="1900" b="1" i="0">
                <a:solidFill>
                  <a:srgbClr val="00426A"/>
                </a:solidFill>
                <a:latin typeface="Calibri"/>
              </a:rPr>
              <a:t>•  </a:t>
            </a:r>
            <a:r>
              <a:rPr sz="1900" b="1" i="0">
                <a:solidFill>
                  <a:srgbClr val="191919"/>
                </a:solidFill>
                <a:latin typeface="Calibri"/>
              </a:rPr>
              <a:t>Gephi</a:t>
            </a:r>
            <a:r>
              <a:rPr sz="1900" b="0" i="0">
                <a:solidFill>
                  <a:srgbClr val="191919"/>
                </a:solidFill>
                <a:latin typeface="Calibri"/>
              </a:rPr>
              <a:t> and </a:t>
            </a:r>
            <a:r>
              <a:rPr sz="1900" b="1" i="0">
                <a:solidFill>
                  <a:srgbClr val="191919"/>
                </a:solidFill>
                <a:latin typeface="Calibri"/>
              </a:rPr>
              <a:t>Cytoscape</a:t>
            </a:r>
            <a:r>
              <a:rPr sz="1900" b="0" i="0">
                <a:solidFill>
                  <a:srgbClr val="191919"/>
                </a:solidFill>
                <a:latin typeface="Calibri"/>
              </a:rPr>
              <a:t>: interactive, publication-quality visualization</a:t>
            </a:r>
          </a:p>
          <a:p>
            <a:pPr algn="l">
              <a:spcAft>
                <a:spcPts val="1000"/>
              </a:spcAft>
            </a:pPr>
            <a:r>
              <a:rPr sz="1900" b="1" i="0">
                <a:solidFill>
                  <a:srgbClr val="00426A"/>
                </a:solidFill>
                <a:latin typeface="Calibri"/>
              </a:rPr>
              <a:t>•  </a:t>
            </a:r>
            <a:r>
              <a:rPr sz="1900" b="0" i="0">
                <a:solidFill>
                  <a:srgbClr val="191919"/>
                </a:solidFill>
                <a:latin typeface="Calibri"/>
              </a:rPr>
              <a:t>Record the choice and the reasoning in project memory</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Pick for the task at hand; the concepts transfer across libraries.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6 / 34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network construction and iterative search</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§8.1.1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Build an undirected graph: authors are nodes, coauthorship is an edge</a:t>
            </a:r>
          </a:p>
          <a:p>
            <a:pPr algn="l">
              <a:spcAft>
                <a:spcPts val="800"/>
              </a:spcAft>
            </a:pPr>
            <a:r>
              <a:rPr sz="1600" b="1" i="0">
                <a:solidFill>
                  <a:srgbClr val="00426A"/>
                </a:solidFill>
                <a:latin typeface="Calibri"/>
              </a:rPr>
              <a:t>•  </a:t>
            </a:r>
            <a:r>
              <a:rPr sz="1600" b="0" i="0">
                <a:solidFill>
                  <a:srgbClr val="191919"/>
                </a:solidFill>
                <a:latin typeface="Calibri"/>
              </a:rPr>
              <a:t>Report nodes, edges, density, components, and largest-component diameter</a:t>
            </a:r>
          </a:p>
          <a:p>
            <a:pPr algn="l">
              <a:spcAft>
                <a:spcPts val="800"/>
              </a:spcAft>
            </a:pPr>
            <a:r>
              <a:rPr sz="1600" b="1" i="0">
                <a:solidFill>
                  <a:srgbClr val="00426A"/>
                </a:solidFill>
                <a:latin typeface="Calibri"/>
              </a:rPr>
              <a:t>•  </a:t>
            </a:r>
            <a:r>
              <a:rPr sz="1600" b="0" i="0">
                <a:solidFill>
                  <a:srgbClr val="191919"/>
                </a:solidFill>
                <a:latin typeface="Calibri"/>
              </a:rPr>
              <a:t>Compute a shortest path between two distant authors; interpret it</a:t>
            </a:r>
          </a:p>
          <a:p>
            <a:pPr algn="l">
              <a:spcAft>
                <a:spcPts val="800"/>
              </a:spcAft>
            </a:pPr>
            <a:r>
              <a:rPr sz="1600" b="1" i="0">
                <a:solidFill>
                  <a:srgbClr val="00426A"/>
                </a:solidFill>
                <a:latin typeface="Calibri"/>
              </a:rPr>
              <a:t>•  </a:t>
            </a:r>
            <a:r>
              <a:rPr sz="1600" b="0" i="0">
                <a:solidFill>
                  <a:srgbClr val="191919"/>
                </a:solidFill>
                <a:latin typeface="Calibri"/>
              </a:rPr>
              <a:t>Name the capacity that makes shortest paths feasible</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8A6A1C"/>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Your bibliographic dataset from Chapter 4, with an author field per record</a:t>
            </a:r>
          </a:p>
          <a:p>
            <a:pPr algn="l">
              <a:spcAft>
                <a:spcPts val="500"/>
              </a:spcAft>
            </a:pPr>
            <a:r>
              <a:rPr sz="1300" b="1" i="0">
                <a:solidFill>
                  <a:srgbClr val="00426A"/>
                </a:solidFill>
                <a:latin typeface="Calibri"/>
              </a:rPr>
              <a:t>•  </a:t>
            </a:r>
            <a:r>
              <a:rPr sz="1300" b="0" i="0">
                <a:solidFill>
                  <a:srgbClr val="191919"/>
                </a:solidFill>
                <a:latin typeface="Calibri"/>
              </a:rPr>
              <a:t>Python or R with NetworkX or igraph</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Construction script plus a half-page note: the basic statistics, the shortest-path finding with interpretation, and the capacity answer.</a:t>
            </a:r>
          </a:p>
        </p:txBody>
      </p:sp>
      <p:sp>
        <p:nvSpPr>
          <p:cNvPr id="12" name="TextBox 11"/>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Network-analysis notebook</a:t>
            </a:r>
            <a:r>
              <a:rPr sz="1150" b="0" i="0">
                <a:solidFill>
                  <a:srgbClr val="5F6368"/>
                </a:solidFill>
                <a:latin typeface="Calibri"/>
              </a:rPr>
              <a:t>  ·  cssprimer.org/notebooks/ch08-network-analysis.ipynb</a:t>
            </a:r>
          </a:p>
        </p:txBody>
      </p:sp>
      <p:sp>
        <p:nvSpPr>
          <p:cNvPr id="13" name="Rectangle 12"/>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8 · Applying Computational Methods  ·  cssprimer.org</a:t>
            </a:r>
          </a:p>
        </p:txBody>
      </p:sp>
      <p:sp>
        <p:nvSpPr>
          <p:cNvPr id="15" name="TextBox 14"/>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7 / 34</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Update order is part of the model</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§8.1.2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Diffusion rule: each adopter's coauthors adopt with probability p</a:t>
            </a:r>
          </a:p>
          <a:p>
            <a:pPr algn="l">
              <a:spcAft>
                <a:spcPts val="1000"/>
              </a:spcAft>
            </a:pPr>
            <a:r>
              <a:rPr sz="1900" b="1" i="0">
                <a:solidFill>
                  <a:srgbClr val="00426A"/>
                </a:solidFill>
                <a:latin typeface="Calibri"/>
              </a:rPr>
              <a:t>•  </a:t>
            </a:r>
            <a:r>
              <a:rPr sz="1900" b="0" i="0">
                <a:solidFill>
                  <a:srgbClr val="191919"/>
                </a:solidFill>
                <a:latin typeface="Calibri"/>
              </a:rPr>
              <a:t>Synchronous: everyone evaluates the same snapshot at once</a:t>
            </a:r>
          </a:p>
          <a:p>
            <a:pPr algn="l">
              <a:spcAft>
                <a:spcPts val="1000"/>
              </a:spcAft>
            </a:pPr>
            <a:r>
              <a:rPr sz="1900" b="1" i="0">
                <a:solidFill>
                  <a:srgbClr val="00426A"/>
                </a:solidFill>
                <a:latin typeface="Calibri"/>
              </a:rPr>
              <a:t>•  </a:t>
            </a:r>
            <a:r>
              <a:rPr sz="1900" b="0" i="0">
                <a:solidFill>
                  <a:srgbClr val="191919"/>
                </a:solidFill>
                <a:latin typeface="Calibri"/>
              </a:rPr>
              <a:t>Asynchronous: B adopts first, so C now sees two adopters</a:t>
            </a:r>
          </a:p>
          <a:p>
            <a:pPr algn="l">
              <a:spcAft>
                <a:spcPts val="1000"/>
              </a:spcAft>
            </a:pPr>
            <a:r>
              <a:rPr sz="1900" b="1" i="0">
                <a:solidFill>
                  <a:srgbClr val="00426A"/>
                </a:solidFill>
                <a:latin typeface="Calibri"/>
              </a:rPr>
              <a:t>•  </a:t>
            </a:r>
            <a:r>
              <a:rPr sz="1900" b="0" i="0">
                <a:solidFill>
                  <a:srgbClr val="191919"/>
                </a:solidFill>
                <a:latin typeface="Calibri"/>
              </a:rPr>
              <a:t>Same rules, same seed — different trajectories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Timing choices are modeling choices: justify, report, and test them.</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8 / 34</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simulation and emergence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§8.1.2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Seed one author; let adoption spread with probability p until it stops</a:t>
            </a:r>
          </a:p>
          <a:p>
            <a:pPr algn="l">
              <a:spcAft>
                <a:spcPts val="800"/>
              </a:spcAft>
            </a:pPr>
            <a:r>
              <a:rPr sz="1600" b="1" i="0">
                <a:solidFill>
                  <a:srgbClr val="00426A"/>
                </a:solidFill>
                <a:latin typeface="Calibri"/>
              </a:rPr>
              <a:t>•  </a:t>
            </a:r>
            <a:r>
              <a:rPr sz="1600" b="0" i="0">
                <a:solidFill>
                  <a:srgbClr val="191919"/>
                </a:solidFill>
                <a:latin typeface="Calibri"/>
              </a:rPr>
              <a:t>Vary the seed and p (say 0.1 versus 0.3); compare final adoption</a:t>
            </a:r>
          </a:p>
          <a:p>
            <a:pPr algn="l">
              <a:spcAft>
                <a:spcPts val="800"/>
              </a:spcAft>
            </a:pPr>
            <a:r>
              <a:rPr sz="1600" b="1" i="0">
                <a:solidFill>
                  <a:srgbClr val="00426A"/>
                </a:solidFill>
                <a:latin typeface="Calibri"/>
              </a:rPr>
              <a:t>•  </a:t>
            </a:r>
            <a:r>
              <a:rPr sz="1600" b="0" i="0">
                <a:solidFill>
                  <a:srgbClr val="191919"/>
                </a:solidFill>
                <a:latin typeface="Calibri"/>
              </a:rPr>
              <a:t>Run synchronous and asynchronous updates; compare speed and extent</a:t>
            </a:r>
          </a:p>
          <a:p>
            <a:pPr algn="l">
              <a:spcAft>
                <a:spcPts val="800"/>
              </a:spcAft>
            </a:pPr>
            <a:r>
              <a:rPr sz="1600" b="1" i="0">
                <a:solidFill>
                  <a:srgbClr val="00426A"/>
                </a:solidFill>
                <a:latin typeface="Calibri"/>
              </a:rPr>
              <a:t>•  </a:t>
            </a:r>
            <a:r>
              <a:rPr sz="1600" b="0" i="0">
                <a:solidFill>
                  <a:srgbClr val="191919"/>
                </a:solidFill>
                <a:latin typeface="Calibri"/>
              </a:rPr>
              <a:t>List the assumptions your rules embed</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8A6A1C"/>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The coauthor network from the previous exercise</a:t>
            </a:r>
          </a:p>
          <a:p>
            <a:pPr algn="l">
              <a:spcAft>
                <a:spcPts val="500"/>
              </a:spcAft>
            </a:pPr>
            <a:r>
              <a:rPr sz="1300" b="1" i="0">
                <a:solidFill>
                  <a:srgbClr val="00426A"/>
                </a:solidFill>
                <a:latin typeface="Calibri"/>
              </a:rPr>
              <a:t>•  </a:t>
            </a:r>
            <a:r>
              <a:rPr sz="1300" b="0" i="0">
                <a:solidFill>
                  <a:srgbClr val="191919"/>
                </a:solidFill>
                <a:latin typeface="Calibri"/>
              </a:rPr>
              <a:t>The same programming environment; no new data</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Simulation script, a comparison table of runs (seed, p, update order, final adoption rate), and a paragraph connecting the update-order result to temporal dynamics.</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8 · Applying Computational Methods  ·  cssprimer.org</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9 / 34</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non-linear prediction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§8.1.3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Pick a binary target: above-median citations, or a topic code</a:t>
            </a:r>
          </a:p>
          <a:p>
            <a:pPr algn="l">
              <a:spcAft>
                <a:spcPts val="800"/>
              </a:spcAft>
            </a:pPr>
            <a:r>
              <a:rPr sz="1600" b="1" i="0">
                <a:solidFill>
                  <a:srgbClr val="00426A"/>
                </a:solidFill>
                <a:latin typeface="Calibri"/>
              </a:rPr>
              <a:t>•  </a:t>
            </a:r>
            <a:r>
              <a:rPr sz="1600" b="0" i="0">
                <a:solidFill>
                  <a:srgbClr val="191919"/>
                </a:solidFill>
                <a:latin typeface="Calibri"/>
              </a:rPr>
              <a:t>Build features from metadata and TF-IDF abstract vectors</a:t>
            </a:r>
          </a:p>
          <a:p>
            <a:pPr algn="l">
              <a:spcAft>
                <a:spcPts val="800"/>
              </a:spcAft>
            </a:pPr>
            <a:r>
              <a:rPr sz="1600" b="1" i="0">
                <a:solidFill>
                  <a:srgbClr val="00426A"/>
                </a:solidFill>
                <a:latin typeface="Calibri"/>
              </a:rPr>
              <a:t>•  </a:t>
            </a:r>
            <a:r>
              <a:rPr sz="1600" b="0" i="0">
                <a:solidFill>
                  <a:srgbClr val="191919"/>
                </a:solidFill>
                <a:latin typeface="Calibri"/>
              </a:rPr>
              <a:t>Fit logistic regression and a random forest; cross-validate</a:t>
            </a:r>
          </a:p>
          <a:p>
            <a:pPr algn="l">
              <a:spcAft>
                <a:spcPts val="800"/>
              </a:spcAft>
            </a:pPr>
            <a:r>
              <a:rPr sz="1600" b="1" i="0">
                <a:solidFill>
                  <a:srgbClr val="00426A"/>
                </a:solidFill>
                <a:latin typeface="Calibri"/>
              </a:rPr>
              <a:t>•  </a:t>
            </a:r>
            <a:r>
              <a:rPr sz="1600" b="0" i="0">
                <a:solidFill>
                  <a:srgbClr val="191919"/>
                </a:solidFill>
                <a:latin typeface="Calibri"/>
              </a:rPr>
              <a:t>Compare accuracy, precision, and recall on held-out data</a:t>
            </a:r>
          </a:p>
          <a:p>
            <a:pPr algn="l">
              <a:spcAft>
                <a:spcPts val="800"/>
              </a:spcAft>
            </a:pPr>
            <a:r>
              <a:rPr sz="1600" b="1" i="0">
                <a:solidFill>
                  <a:srgbClr val="00426A"/>
                </a:solidFill>
                <a:latin typeface="Calibri"/>
              </a:rPr>
              <a:t>•  </a:t>
            </a:r>
            <a:r>
              <a:rPr sz="1600" b="0" i="0">
                <a:solidFill>
                  <a:srgbClr val="191919"/>
                </a:solidFill>
                <a:latin typeface="Calibri"/>
              </a:rPr>
              <a:t>Explain any gap via activation functions and universal approximation</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8A6A1C"/>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The coded OpenAlex corpus from Chapter 6</a:t>
            </a:r>
          </a:p>
          <a:p>
            <a:pPr algn="l">
              <a:spcAft>
                <a:spcPts val="500"/>
              </a:spcAft>
            </a:pPr>
            <a:r>
              <a:rPr sz="1300" b="1" i="0">
                <a:solidFill>
                  <a:srgbClr val="00426A"/>
                </a:solidFill>
                <a:latin typeface="Calibri"/>
              </a:rPr>
              <a:t>•  </a:t>
            </a:r>
            <a:r>
              <a:rPr sz="1300" b="0" i="0">
                <a:solidFill>
                  <a:srgbClr val="191919"/>
                </a:solidFill>
                <a:latin typeface="Calibri"/>
              </a:rPr>
              <a:t>A machine-learning library such as scikit-learn (primer at cssprimer.org/primers/ml)</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A performance table for both models on held-out data, plus a half-page interpretation of the comparison and the capacity behind it.</a:t>
            </a:r>
          </a:p>
        </p:txBody>
      </p:sp>
      <p:sp>
        <p:nvSpPr>
          <p:cNvPr id="12" name="TextBox 11"/>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Supervised learning, gently</a:t>
            </a:r>
            <a:r>
              <a:rPr sz="1150" b="0" i="0">
                <a:solidFill>
                  <a:srgbClr val="5F6368"/>
                </a:solidFill>
                <a:latin typeface="Calibri"/>
              </a:rPr>
              <a:t>  ·  cssprimer.org/primers/ml</a:t>
            </a:r>
          </a:p>
        </p:txBody>
      </p:sp>
      <p:sp>
        <p:nvSpPr>
          <p:cNvPr id="13" name="Rectangle 12"/>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8 · Applying Computational Methods  ·  cssprimer.org</a:t>
            </a:r>
          </a:p>
        </p:txBody>
      </p:sp>
      <p:sp>
        <p:nvSpPr>
          <p:cNvPr id="15" name="TextBox 14"/>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10 / 34</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Metrics when classes are imbalanced</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§8.1.3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A majority-class guesser can score high accuracy</a:t>
            </a:r>
          </a:p>
          <a:p>
            <a:pPr algn="l">
              <a:spcAft>
                <a:spcPts val="1000"/>
              </a:spcAft>
            </a:pPr>
            <a:r>
              <a:rPr sz="1900" b="1" i="0">
                <a:solidFill>
                  <a:srgbClr val="00426A"/>
                </a:solidFill>
                <a:latin typeface="Calibri"/>
              </a:rPr>
              <a:t>•  </a:t>
            </a:r>
            <a:r>
              <a:rPr sz="1900" b="0" i="0">
                <a:solidFill>
                  <a:srgbClr val="191919"/>
                </a:solidFill>
                <a:latin typeface="Calibri"/>
              </a:rPr>
              <a:t>Precision, recall, and F1 focus on the cases you care about</a:t>
            </a:r>
          </a:p>
          <a:p>
            <a:pPr algn="l">
              <a:spcAft>
                <a:spcPts val="1000"/>
              </a:spcAft>
            </a:pPr>
            <a:r>
              <a:rPr sz="1900" b="1" i="0">
                <a:solidFill>
                  <a:srgbClr val="00426A"/>
                </a:solidFill>
                <a:latin typeface="Calibri"/>
              </a:rPr>
              <a:t>•  </a:t>
            </a:r>
            <a:r>
              <a:rPr sz="1900" b="0" i="0">
                <a:solidFill>
                  <a:srgbClr val="191919"/>
                </a:solidFill>
                <a:latin typeface="Calibri"/>
              </a:rPr>
              <a:t>AUC-ROC: threshold-free ranking quality, from 0.5 (random) to 1.0</a:t>
            </a:r>
          </a:p>
          <a:p>
            <a:pPr algn="l">
              <a:spcAft>
                <a:spcPts val="1000"/>
              </a:spcAft>
            </a:pPr>
            <a:r>
              <a:rPr sz="1900" b="1" i="0">
                <a:solidFill>
                  <a:srgbClr val="00426A"/>
                </a:solidFill>
                <a:latin typeface="Calibri"/>
              </a:rPr>
              <a:t>•  </a:t>
            </a:r>
            <a:r>
              <a:rPr sz="1900" b="0" i="0">
                <a:solidFill>
                  <a:srgbClr val="191919"/>
                </a:solidFill>
                <a:latin typeface="Calibri"/>
              </a:rPr>
              <a:t>Severe imbalance: check the precision-recall curve too</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Accuracy alone can flatter a model that finds nothing.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11 / 34</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Embeddings compress the vocabulary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§8.1.4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Every unique word is a dimension; a corpus has thousands</a:t>
            </a:r>
          </a:p>
          <a:p>
            <a:pPr algn="l">
              <a:spcAft>
                <a:spcPts val="1000"/>
              </a:spcAft>
            </a:pPr>
            <a:r>
              <a:rPr sz="1900" b="1" i="0">
                <a:solidFill>
                  <a:srgbClr val="00426A"/>
                </a:solidFill>
                <a:latin typeface="Calibri"/>
              </a:rPr>
              <a:t>•  </a:t>
            </a:r>
            <a:r>
              <a:rPr sz="1900" b="0" i="0">
                <a:solidFill>
                  <a:srgbClr val="191919"/>
                </a:solidFill>
                <a:latin typeface="Calibri"/>
              </a:rPr>
              <a:t>Word2Vec learns 100–300 dense dimensions by predicting neighboring words</a:t>
            </a:r>
          </a:p>
          <a:p>
            <a:pPr algn="l">
              <a:spcAft>
                <a:spcPts val="1000"/>
              </a:spcAft>
            </a:pPr>
            <a:r>
              <a:rPr sz="1900" b="1" i="0">
                <a:solidFill>
                  <a:srgbClr val="00426A"/>
                </a:solidFill>
                <a:latin typeface="Calibri"/>
              </a:rPr>
              <a:t>•  </a:t>
            </a:r>
            <a:r>
              <a:rPr sz="1900" b="0" i="0">
                <a:solidFill>
                  <a:srgbClr val="191919"/>
                </a:solidFill>
                <a:latin typeface="Calibri"/>
              </a:rPr>
              <a:t>Similar meanings land close; analogies become vector arithmetic</a:t>
            </a:r>
          </a:p>
          <a:p>
            <a:pPr algn="l">
              <a:spcAft>
                <a:spcPts val="1000"/>
              </a:spcAft>
            </a:pPr>
            <a:r>
              <a:rPr sz="1900" b="1" i="0">
                <a:solidFill>
                  <a:srgbClr val="00426A"/>
                </a:solidFill>
                <a:latin typeface="Calibri"/>
              </a:rPr>
              <a:t>•  </a:t>
            </a:r>
            <a:r>
              <a:rPr sz="1900" b="0" i="0">
                <a:solidFill>
                  <a:srgbClr val="191919"/>
                </a:solidFill>
                <a:latin typeface="Calibri"/>
              </a:rPr>
              <a:t>king − man + woman ≈ queen</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Co-occurrence patterns, iterated over a corpus, become geometry.</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12 / 34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word embeddings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§8.1.4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Train Word2Vec on your abstracts, or load a pre-trained model</a:t>
            </a:r>
          </a:p>
          <a:p>
            <a:pPr algn="l">
              <a:spcAft>
                <a:spcPts val="800"/>
              </a:spcAft>
            </a:pPr>
            <a:r>
              <a:rPr sz="1600" b="1" i="0">
                <a:solidFill>
                  <a:srgbClr val="00426A"/>
                </a:solidFill>
                <a:latin typeface="Calibri"/>
              </a:rPr>
              <a:t>•  </a:t>
            </a:r>
            <a:r>
              <a:rPr sz="1600" b="0" i="0">
                <a:solidFill>
                  <a:srgbClr val="191919"/>
                </a:solidFill>
                <a:latin typeface="Calibri"/>
              </a:rPr>
              <a:t>Query the 10 nearest neighbors of 3–5 key terms</a:t>
            </a:r>
          </a:p>
          <a:p>
            <a:pPr algn="l">
              <a:spcAft>
                <a:spcPts val="800"/>
              </a:spcAft>
            </a:pPr>
            <a:r>
              <a:rPr sz="1600" b="1" i="0">
                <a:solidFill>
                  <a:srgbClr val="00426A"/>
                </a:solidFill>
                <a:latin typeface="Calibri"/>
              </a:rPr>
              <a:t>•  </a:t>
            </a:r>
            <a:r>
              <a:rPr sz="1600" b="0" i="0">
                <a:solidFill>
                  <a:srgbClr val="191919"/>
                </a:solidFill>
                <a:latin typeface="Calibri"/>
              </a:rPr>
              <a:t>Test one domain analogy by vector arithmetic</a:t>
            </a:r>
          </a:p>
          <a:p>
            <a:pPr algn="l">
              <a:spcAft>
                <a:spcPts val="800"/>
              </a:spcAft>
            </a:pPr>
            <a:r>
              <a:rPr sz="1600" b="1" i="0">
                <a:solidFill>
                  <a:srgbClr val="00426A"/>
                </a:solidFill>
                <a:latin typeface="Calibri"/>
              </a:rPr>
              <a:t>•  </a:t>
            </a:r>
            <a:r>
              <a:rPr sz="1600" b="0" i="0">
                <a:solidFill>
                  <a:srgbClr val="191919"/>
                </a:solidFill>
                <a:latin typeface="Calibri"/>
              </a:rPr>
              <a:t>Reflect: what does the compression keep, and what does it lose?</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8A6A1C"/>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Abstracts from your coding corpus (Chapter 6)</a:t>
            </a:r>
          </a:p>
          <a:p>
            <a:pPr algn="l">
              <a:spcAft>
                <a:spcPts val="500"/>
              </a:spcAft>
            </a:pPr>
            <a:r>
              <a:rPr sz="1300" b="1" i="0">
                <a:solidFill>
                  <a:srgbClr val="00426A"/>
                </a:solidFill>
                <a:latin typeface="Calibri"/>
              </a:rPr>
              <a:t>•  </a:t>
            </a:r>
            <a:r>
              <a:rPr sz="1300" b="0" i="0">
                <a:solidFill>
                  <a:srgbClr val="191919"/>
                </a:solidFill>
                <a:latin typeface="Calibri"/>
              </a:rPr>
              <a:t>gensim or a pre-trained model; worked notebook at cssprimer.org/ch08</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Embedding script or notebook plus a results note: the neighbor queries, the analogy test, and the compression reflection.</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8 · Applying Computational Methods  ·  cssprimer.org</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13 / 34</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§8.2</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Epistemic purposes in practice</a:t>
            </a:r>
          </a:p>
        </p:txBody>
      </p:sp>
      <p:sp>
        <p:nvSpPr>
          <p:cNvPr id="4" name="Rectangle 3"/>
          <p:cNvSpPr/>
          <p:nvPr/>
        </p:nvSpPr>
        <p:spPr>
          <a:xfrm>
            <a:off x="722376" y="3977639"/>
            <a:ext cx="1554480" cy="45720"/>
          </a:xfrm>
          <a:prstGeom prst="rect">
            <a:avLst/>
          </a:prstGeom>
          <a:solidFill>
            <a:srgbClr val="8A6A1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The same tools, run under four different research goals — and the challenge each raises.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8 · Applying Computational Methods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14 / 34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Five centrality measures, five meanings of importance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§8.2.1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685800" y="1307592"/>
          <a:ext cx="10820095" cy="2852928"/>
        </p:xfrm>
        <a:graphic>
          <a:graphicData uri="http://schemas.openxmlformats.org/drawingml/2006/table">
            <a:tbl>
              <a:tblPr firstRow="1" bandRow="1">
                <a:tableStyleId>{5C22544A-7EE6-4342-B048-85BDC9FD1C3A}</a:tableStyleId>
              </a:tblPr>
              <a:tblGrid>
                <a:gridCol w="3606698"/>
                <a:gridCol w="3606698"/>
                <a:gridCol w="3606699"/>
              </a:tblGrid>
              <a:tr h="475488">
                <a:tc>
                  <a:txBody>
                    <a:bodyPr wrap="square"/>
                    <a:lstStyle/>
                    <a:p>
                      <a:r>
                        <a:rPr sz="1600" b="1" i="0">
                          <a:solidFill>
                            <a:srgbClr val="FFFFFF"/>
                          </a:solidFill>
                          <a:latin typeface="Calibri"/>
                        </a:rPr>
                        <a:t>Measure</a:t>
                      </a:r>
                    </a:p>
                  </a:txBody>
                  <a:tcPr>
                    <a:solidFill>
                      <a:srgbClr val="8A6A1C"/>
                    </a:solidFill>
                  </a:tcPr>
                </a:tc>
                <a:tc>
                  <a:txBody>
                    <a:bodyPr wrap="square"/>
                    <a:lstStyle/>
                    <a:p>
                      <a:r>
                        <a:rPr sz="1600" b="1" i="0">
                          <a:solidFill>
                            <a:srgbClr val="FFFFFF"/>
                          </a:solidFill>
                          <a:latin typeface="Calibri"/>
                        </a:rPr>
                        <a:t>What it counts</a:t>
                      </a:r>
                    </a:p>
                  </a:txBody>
                  <a:tcPr>
                    <a:solidFill>
                      <a:srgbClr val="8A6A1C"/>
                    </a:solidFill>
                  </a:tcPr>
                </a:tc>
                <a:tc>
                  <a:txBody>
                    <a:bodyPr wrap="square"/>
                    <a:lstStyle/>
                    <a:p>
                      <a:r>
                        <a:rPr sz="1600" b="1" i="0">
                          <a:solidFill>
                            <a:srgbClr val="FFFFFF"/>
                          </a:solidFill>
                          <a:latin typeface="Calibri"/>
                        </a:rPr>
                        <a:t>In a coauthor network</a:t>
                      </a:r>
                    </a:p>
                  </a:txBody>
                  <a:tcPr>
                    <a:solidFill>
                      <a:srgbClr val="8A6A1C"/>
                    </a:solidFill>
                  </a:tcPr>
                </a:tc>
              </a:tr>
              <a:tr h="475488">
                <a:tc>
                  <a:txBody>
                    <a:bodyPr wrap="square"/>
                    <a:lstStyle/>
                    <a:p>
                      <a:r>
                        <a:rPr sz="1500" b="0" i="0">
                          <a:solidFill>
                            <a:srgbClr val="191919"/>
                          </a:solidFill>
                          <a:latin typeface="Calibri"/>
                        </a:rPr>
                        <a:t>Degree</a:t>
                      </a:r>
                    </a:p>
                  </a:txBody>
                  <a:tcPr>
                    <a:solidFill>
                      <a:srgbClr val="FFFFFF"/>
                    </a:solidFill>
                  </a:tcPr>
                </a:tc>
                <a:tc>
                  <a:txBody>
                    <a:bodyPr wrap="square"/>
                    <a:lstStyle/>
                    <a:p>
                      <a:r>
                        <a:rPr sz="1500" b="0" i="0">
                          <a:solidFill>
                            <a:srgbClr val="191919"/>
                          </a:solidFill>
                          <a:latin typeface="Calibri"/>
                        </a:rPr>
                        <a:t>Direct connections</a:t>
                      </a:r>
                    </a:p>
                  </a:txBody>
                  <a:tcPr>
                    <a:solidFill>
                      <a:srgbClr val="FFFFFF"/>
                    </a:solidFill>
                  </a:tcPr>
                </a:tc>
                <a:tc>
                  <a:txBody>
                    <a:bodyPr wrap="square"/>
                    <a:lstStyle/>
                    <a:p>
                      <a:r>
                        <a:rPr sz="1500" b="0" i="0">
                          <a:solidFill>
                            <a:srgbClr val="191919"/>
                          </a:solidFill>
                          <a:latin typeface="Calibri"/>
                        </a:rPr>
                        <a:t>How many distinct collaborators</a:t>
                      </a:r>
                    </a:p>
                  </a:txBody>
                  <a:tcPr>
                    <a:solidFill>
                      <a:srgbClr val="FFFFFF"/>
                    </a:solidFill>
                  </a:tcPr>
                </a:tc>
              </a:tr>
              <a:tr h="475488">
                <a:tc>
                  <a:txBody>
                    <a:bodyPr wrap="square"/>
                    <a:lstStyle/>
                    <a:p>
                      <a:r>
                        <a:rPr sz="1500" b="0" i="0">
                          <a:solidFill>
                            <a:srgbClr val="191919"/>
                          </a:solidFill>
                          <a:latin typeface="Calibri"/>
                        </a:rPr>
                        <a:t>Betweenness</a:t>
                      </a:r>
                    </a:p>
                  </a:txBody>
                  <a:tcPr>
                    <a:solidFill>
                      <a:srgbClr val="FAF9F7"/>
                    </a:solidFill>
                  </a:tcPr>
                </a:tc>
                <a:tc>
                  <a:txBody>
                    <a:bodyPr wrap="square"/>
                    <a:lstStyle/>
                    <a:p>
                      <a:r>
                        <a:rPr sz="1500" b="0" i="0">
                          <a:solidFill>
                            <a:srgbClr val="191919"/>
                          </a:solidFill>
                          <a:latin typeface="Calibri"/>
                        </a:rPr>
                        <a:t>Presence on shortest paths</a:t>
                      </a:r>
                    </a:p>
                  </a:txBody>
                  <a:tcPr>
                    <a:solidFill>
                      <a:srgbClr val="FAF9F7"/>
                    </a:solidFill>
                  </a:tcPr>
                </a:tc>
                <a:tc>
                  <a:txBody>
                    <a:bodyPr wrap="square"/>
                    <a:lstStyle/>
                    <a:p>
                      <a:r>
                        <a:rPr sz="1500" b="0" i="0">
                          <a:solidFill>
                            <a:srgbClr val="191919"/>
                          </a:solidFill>
                          <a:latin typeface="Calibri"/>
                        </a:rPr>
                        <a:t>Brokers bridging separate groups</a:t>
                      </a:r>
                    </a:p>
                  </a:txBody>
                  <a:tcPr>
                    <a:solidFill>
                      <a:srgbClr val="FAF9F7"/>
                    </a:solidFill>
                  </a:tcPr>
                </a:tc>
              </a:tr>
              <a:tr h="475488">
                <a:tc>
                  <a:txBody>
                    <a:bodyPr wrap="square"/>
                    <a:lstStyle/>
                    <a:p>
                      <a:r>
                        <a:rPr sz="1500" b="0" i="0">
                          <a:solidFill>
                            <a:srgbClr val="191919"/>
                          </a:solidFill>
                          <a:latin typeface="Calibri"/>
                        </a:rPr>
                        <a:t>Closeness</a:t>
                      </a:r>
                    </a:p>
                  </a:txBody>
                  <a:tcPr>
                    <a:solidFill>
                      <a:srgbClr val="FFFFFF"/>
                    </a:solidFill>
                  </a:tcPr>
                </a:tc>
                <a:tc>
                  <a:txBody>
                    <a:bodyPr wrap="square"/>
                    <a:lstStyle/>
                    <a:p>
                      <a:r>
                        <a:rPr sz="1500" b="0" i="0">
                          <a:solidFill>
                            <a:srgbClr val="191919"/>
                          </a:solidFill>
                          <a:latin typeface="Calibri"/>
                        </a:rPr>
                        <a:t>Distance to everyone else</a:t>
                      </a:r>
                    </a:p>
                  </a:txBody>
                  <a:tcPr>
                    <a:solidFill>
                      <a:srgbClr val="FFFFFF"/>
                    </a:solidFill>
                  </a:tcPr>
                </a:tc>
                <a:tc>
                  <a:txBody>
                    <a:bodyPr wrap="square"/>
                    <a:lstStyle/>
                    <a:p>
                      <a:r>
                        <a:rPr sz="1500" b="0" i="0">
                          <a:solidFill>
                            <a:srgbClr val="191919"/>
                          </a:solidFill>
                          <a:latin typeface="Calibri"/>
                        </a:rPr>
                        <a:t>Reach with few intermediaries</a:t>
                      </a:r>
                    </a:p>
                  </a:txBody>
                  <a:tcPr>
                    <a:solidFill>
                      <a:srgbClr val="FFFFFF"/>
                    </a:solidFill>
                  </a:tcPr>
                </a:tc>
              </a:tr>
              <a:tr h="475488">
                <a:tc>
                  <a:txBody>
                    <a:bodyPr wrap="square"/>
                    <a:lstStyle/>
                    <a:p>
                      <a:r>
                        <a:rPr sz="1500" b="0" i="0">
                          <a:solidFill>
                            <a:srgbClr val="191919"/>
                          </a:solidFill>
                          <a:latin typeface="Calibri"/>
                        </a:rPr>
                        <a:t>Eigenvector</a:t>
                      </a:r>
                    </a:p>
                  </a:txBody>
                  <a:tcPr>
                    <a:solidFill>
                      <a:srgbClr val="FAF9F7"/>
                    </a:solidFill>
                  </a:tcPr>
                </a:tc>
                <a:tc>
                  <a:txBody>
                    <a:bodyPr wrap="square"/>
                    <a:lstStyle/>
                    <a:p>
                      <a:r>
                        <a:rPr sz="1500" b="0" i="0">
                          <a:solidFill>
                            <a:srgbClr val="191919"/>
                          </a:solidFill>
                          <a:latin typeface="Calibri"/>
                        </a:rPr>
                        <a:t>Quality of connections</a:t>
                      </a:r>
                    </a:p>
                  </a:txBody>
                  <a:tcPr>
                    <a:solidFill>
                      <a:srgbClr val="FAF9F7"/>
                    </a:solidFill>
                  </a:tcPr>
                </a:tc>
                <a:tc>
                  <a:txBody>
                    <a:bodyPr wrap="square"/>
                    <a:lstStyle/>
                    <a:p>
                      <a:r>
                        <a:rPr sz="1500" b="0" i="0">
                          <a:solidFill>
                            <a:srgbClr val="191919"/>
                          </a:solidFill>
                          <a:latin typeface="Calibri"/>
                        </a:rPr>
                        <a:t>Collaborating with the well-connected</a:t>
                      </a:r>
                    </a:p>
                  </a:txBody>
                  <a:tcPr>
                    <a:solidFill>
                      <a:srgbClr val="FAF9F7"/>
                    </a:solidFill>
                  </a:tcPr>
                </a:tc>
              </a:tr>
              <a:tr h="475488">
                <a:tc>
                  <a:txBody>
                    <a:bodyPr wrap="square"/>
                    <a:lstStyle/>
                    <a:p>
                      <a:r>
                        <a:rPr sz="1500" b="0" i="0">
                          <a:solidFill>
                            <a:srgbClr val="191919"/>
                          </a:solidFill>
                          <a:latin typeface="Calibri"/>
                        </a:rPr>
                        <a:t>PageRank</a:t>
                      </a:r>
                    </a:p>
                  </a:txBody>
                  <a:tcPr>
                    <a:solidFill>
                      <a:srgbClr val="FFFFFF"/>
                    </a:solidFill>
                  </a:tcPr>
                </a:tc>
                <a:tc>
                  <a:txBody>
                    <a:bodyPr wrap="square"/>
                    <a:lstStyle/>
                    <a:p>
                      <a:r>
                        <a:rPr sz="1500" b="0" i="0">
                          <a:solidFill>
                            <a:srgbClr val="191919"/>
                          </a:solidFill>
                          <a:latin typeface="Calibri"/>
                        </a:rPr>
                        <a:t>Weighted incoming links</a:t>
                      </a:r>
                    </a:p>
                  </a:txBody>
                  <a:tcPr>
                    <a:solidFill>
                      <a:srgbClr val="FFFFFF"/>
                    </a:solidFill>
                  </a:tcPr>
                </a:tc>
                <a:tc>
                  <a:txBody>
                    <a:bodyPr wrap="square"/>
                    <a:lstStyle/>
                    <a:p>
                      <a:r>
                        <a:rPr sz="1500" b="0" i="0">
                          <a:solidFill>
                            <a:srgbClr val="191919"/>
                          </a:solidFill>
                          <a:latin typeface="Calibri"/>
                        </a:rPr>
                        <a:t>An eigenvector variant for directed networks</a:t>
                      </a:r>
                    </a:p>
                  </a:txBody>
                  <a:tcPr>
                    <a:solidFill>
                      <a:srgbClr val="FFFFFF"/>
                    </a:solidFill>
                  </a:tcPr>
                </a:tc>
              </a:tr>
            </a:tbl>
          </a:graphicData>
        </a:graphic>
      </p:graphicFrame>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Choosing a measure is a measurement decision, not a display preference.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15 / 34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One network, three different 'most important' authors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§8.2.1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da_centrality_measures.png"/>
          <p:cNvPicPr>
            <a:picLocks noChangeAspect="1"/>
          </p:cNvPicPr>
          <p:nvPr/>
        </p:nvPicPr>
        <p:blipFill>
          <a:blip r:embed="rId2"/>
          <a:stretch>
            <a:fillRect/>
          </a:stretch>
        </p:blipFill>
        <p:spPr>
          <a:xfrm>
            <a:off x="3025345" y="1261872"/>
            <a:ext cx="6141004" cy="4343400"/>
          </a:xfrm>
          <a:prstGeom prst="rect">
            <a:avLst/>
          </a:prstGeom>
        </p:spPr>
      </p:pic>
      <p:sp>
        <p:nvSpPr>
          <p:cNvPr id="6" name="TextBox 5"/>
          <p:cNvSpPr txBox="1"/>
          <p:nvPr/>
        </p:nvSpPr>
        <p:spPr>
          <a:xfrm>
            <a:off x="868680" y="5696712"/>
            <a:ext cx="10454335" cy="640080"/>
          </a:xfrm>
          <a:prstGeom prst="rect">
            <a:avLst/>
          </a:prstGeom>
          <a:noFill/>
        </p:spPr>
        <p:txBody>
          <a:bodyPr wrap="square" anchor="t" lIns="0" rIns="0" tIns="0" bIns="0">
            <a:spAutoFit/>
          </a:bodyPr>
          <a:lstStyle/>
          <a:p>
            <a:pPr algn="ctr"/>
            <a:r>
              <a:rPr sz="1400" b="0" i="0">
                <a:solidFill>
                  <a:srgbClr val="191919"/>
                </a:solidFill>
                <a:latin typeface="Calibri"/>
              </a:rPr>
              <a:t>Identical graph and layout in all four panels; only the measure changes. Degree picks A1, eigenvector picks B1, betweenness and closeness pick the bridge BR.</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Three answers on one graph: popular, well-connected, or well-placed.</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16 / 34</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Social capital gives the measures meaning</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§8.2.1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Social capital: value embedded in relationships — cooperation, information, trust</a:t>
            </a:r>
          </a:p>
          <a:p>
            <a:pPr algn="l">
              <a:spcAft>
                <a:spcPts val="1000"/>
              </a:spcAft>
            </a:pPr>
            <a:r>
              <a:rPr sz="1900" b="1" i="0">
                <a:solidFill>
                  <a:srgbClr val="00426A"/>
                </a:solidFill>
                <a:latin typeface="Calibri"/>
              </a:rPr>
              <a:t>•  </a:t>
            </a:r>
            <a:r>
              <a:rPr sz="1900" b="0" i="0">
                <a:solidFill>
                  <a:srgbClr val="191919"/>
                </a:solidFill>
                <a:latin typeface="Calibri"/>
              </a:rPr>
              <a:t>Bonding: strong ties within tight, homogeneous groups</a:t>
            </a:r>
          </a:p>
          <a:p>
            <a:pPr algn="l">
              <a:spcAft>
                <a:spcPts val="1000"/>
              </a:spcAft>
            </a:pPr>
            <a:r>
              <a:rPr sz="1900" b="1" i="0">
                <a:solidFill>
                  <a:srgbClr val="00426A"/>
                </a:solidFill>
                <a:latin typeface="Calibri"/>
              </a:rPr>
              <a:t>•  </a:t>
            </a:r>
            <a:r>
              <a:rPr sz="1900" b="0" i="0">
                <a:solidFill>
                  <a:srgbClr val="191919"/>
                </a:solidFill>
                <a:latin typeface="Calibri"/>
              </a:rPr>
              <a:t>Bridging: weaker ties spanning groups, carrying diverse information</a:t>
            </a:r>
          </a:p>
          <a:p>
            <a:pPr algn="l">
              <a:spcAft>
                <a:spcPts val="1000"/>
              </a:spcAft>
            </a:pPr>
            <a:r>
              <a:rPr sz="1900" b="1" i="0">
                <a:solidFill>
                  <a:srgbClr val="00426A"/>
                </a:solidFill>
                <a:latin typeface="Calibri"/>
              </a:rPr>
              <a:t>•  </a:t>
            </a:r>
            <a:r>
              <a:rPr sz="1900" b="0" i="0">
                <a:solidFill>
                  <a:srgbClr val="191919"/>
                </a:solidFill>
                <a:latin typeface="Calibri"/>
              </a:rPr>
              <a:t>Matching measure to concept is an instrument-validity exercise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math of a measure and the concept it represents are not the same thing.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17 / 34</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centrality and social capital</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§8.2.1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Argue which measures operationalize bonding, and which bridging</a:t>
            </a:r>
          </a:p>
          <a:p>
            <a:pPr algn="l">
              <a:spcAft>
                <a:spcPts val="800"/>
              </a:spcAft>
            </a:pPr>
            <a:r>
              <a:rPr sz="1600" b="1" i="0">
                <a:solidFill>
                  <a:srgbClr val="00426A"/>
                </a:solidFill>
                <a:latin typeface="Calibri"/>
              </a:rPr>
              <a:t>•  </a:t>
            </a:r>
            <a:r>
              <a:rPr sz="1600" b="0" i="0">
                <a:solidFill>
                  <a:srgbClr val="191919"/>
                </a:solidFill>
                <a:latin typeface="Calibri"/>
              </a:rPr>
              <a:t>Compute degree, betweenness, closeness, and eigenvector for all authors</a:t>
            </a:r>
          </a:p>
          <a:p>
            <a:pPr algn="l">
              <a:spcAft>
                <a:spcPts val="800"/>
              </a:spcAft>
            </a:pPr>
            <a:r>
              <a:rPr sz="1600" b="1" i="0">
                <a:solidFill>
                  <a:srgbClr val="00426A"/>
                </a:solidFill>
                <a:latin typeface="Calibri"/>
              </a:rPr>
              <a:t>•  </a:t>
            </a:r>
            <a:r>
              <a:rPr sz="1600" b="0" i="0">
                <a:solidFill>
                  <a:srgbClr val="191919"/>
                </a:solidFill>
                <a:latin typeface="Calibri"/>
              </a:rPr>
              <a:t>Find the top bonding and bridging authors — same person?</a:t>
            </a:r>
          </a:p>
          <a:p>
            <a:pPr algn="l">
              <a:spcAft>
                <a:spcPts val="800"/>
              </a:spcAft>
            </a:pPr>
            <a:r>
              <a:rPr sz="1600" b="1" i="0">
                <a:solidFill>
                  <a:srgbClr val="00426A"/>
                </a:solidFill>
                <a:latin typeface="Calibri"/>
              </a:rPr>
              <a:t>•  </a:t>
            </a:r>
            <a:r>
              <a:rPr sz="1600" b="0" i="0">
                <a:solidFill>
                  <a:srgbClr val="191919"/>
                </a:solidFill>
                <a:latin typeface="Calibri"/>
              </a:rPr>
              <a:t>Visualize twice: node size by bonding, then by bridging</a:t>
            </a:r>
          </a:p>
          <a:p>
            <a:pPr algn="l">
              <a:spcAft>
                <a:spcPts val="800"/>
              </a:spcAft>
            </a:pPr>
            <a:r>
              <a:rPr sz="1600" b="1" i="0">
                <a:solidFill>
                  <a:srgbClr val="00426A"/>
                </a:solidFill>
                <a:latin typeface="Calibri"/>
              </a:rPr>
              <a:t>•  </a:t>
            </a:r>
            <a:r>
              <a:rPr sz="1600" b="0" i="0">
                <a:solidFill>
                  <a:srgbClr val="191919"/>
                </a:solidFill>
                <a:latin typeface="Calibri"/>
              </a:rPr>
              <a:t>Memo: does high betweenness here really mean bridging capital?</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8A6A1C"/>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The coauthor network from the first exercise</a:t>
            </a:r>
          </a:p>
          <a:p>
            <a:pPr algn="l">
              <a:spcAft>
                <a:spcPts val="500"/>
              </a:spcAft>
            </a:pPr>
            <a:r>
              <a:rPr sz="1300" b="1" i="0">
                <a:solidFill>
                  <a:srgbClr val="00426A"/>
                </a:solidFill>
                <a:latin typeface="Calibri"/>
              </a:rPr>
              <a:t>•  </a:t>
            </a:r>
            <a:r>
              <a:rPr sz="1300" b="0" i="0">
                <a:solidFill>
                  <a:srgbClr val="191919"/>
                </a:solidFill>
                <a:latin typeface="Calibri"/>
              </a:rPr>
              <a:t>A visualization tool: Gephi, Cytoscape, or your library's plotting</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A centrality table for your top authors, the two visualizations, and the half-page semantics-gap memo.</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8 · Applying Computational Methods  ·  cssprimer.org</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18 / 34</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Embeddings as cultural measurement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§8.2.2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Project words onto axes defined by anchor terms (Kozlowski et al. 2019)</a:t>
            </a:r>
          </a:p>
          <a:p>
            <a:pPr algn="l">
              <a:spcAft>
                <a:spcPts val="1000"/>
              </a:spcAft>
            </a:pPr>
            <a:r>
              <a:rPr sz="1900" b="1" i="0">
                <a:solidFill>
                  <a:srgbClr val="00426A"/>
                </a:solidFill>
                <a:latin typeface="Calibri"/>
              </a:rPr>
              <a:t>•  </a:t>
            </a:r>
            <a:r>
              <a:rPr sz="1900" b="0" i="0">
                <a:solidFill>
                  <a:srgbClr val="191919"/>
                </a:solidFill>
                <a:latin typeface="Calibri"/>
              </a:rPr>
              <a:t>Embeddings trained on ordinary language reproduce human-like biases (Caliskan et al. 2017)</a:t>
            </a:r>
          </a:p>
          <a:p>
            <a:pPr algn="l">
              <a:spcAft>
                <a:spcPts val="1000"/>
              </a:spcAft>
            </a:pPr>
            <a:r>
              <a:rPr sz="1900" b="1" i="0">
                <a:solidFill>
                  <a:srgbClr val="00426A"/>
                </a:solidFill>
                <a:latin typeface="Calibri"/>
              </a:rPr>
              <a:t>•  </a:t>
            </a:r>
            <a:r>
              <a:rPr sz="1900" b="0" i="0">
                <a:solidFill>
                  <a:srgbClr val="191919"/>
                </a:solidFill>
                <a:latin typeface="Calibri"/>
              </a:rPr>
              <a:t>Historical embeddings track a century of shifting stereotypes (Garg et al. 2018)</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This instrument describes relationships between concepts, not between actors.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19 / 34</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measuring semantic dimensions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§8.2.2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Choose a contrast for your field (theoretical–empirical, quantitative–qualitative)</a:t>
            </a:r>
          </a:p>
          <a:p>
            <a:pPr algn="l">
              <a:spcAft>
                <a:spcPts val="800"/>
              </a:spcAft>
            </a:pPr>
            <a:r>
              <a:rPr sz="1600" b="1" i="0">
                <a:solidFill>
                  <a:srgbClr val="00426A"/>
                </a:solidFill>
                <a:latin typeface="Calibri"/>
              </a:rPr>
              <a:t>•  </a:t>
            </a:r>
            <a:r>
              <a:rPr sz="1600" b="0" i="0">
                <a:solidFill>
                  <a:srgbClr val="191919"/>
                </a:solidFill>
                <a:latin typeface="Calibri"/>
              </a:rPr>
              <a:t>Build the dimension from anchor-word vector differences</a:t>
            </a:r>
          </a:p>
          <a:p>
            <a:pPr algn="l">
              <a:spcAft>
                <a:spcPts val="800"/>
              </a:spcAft>
            </a:pPr>
            <a:r>
              <a:rPr sz="1600" b="1" i="0">
                <a:solidFill>
                  <a:srgbClr val="00426A"/>
                </a:solidFill>
                <a:latin typeface="Calibri"/>
              </a:rPr>
              <a:t>•  </a:t>
            </a:r>
            <a:r>
              <a:rPr sz="1600" b="0" i="0">
                <a:solidFill>
                  <a:srgbClr val="191919"/>
                </a:solidFill>
                <a:latin typeface="Calibri"/>
              </a:rPr>
              <a:t>Project key terms; check the poles against domain knowledge</a:t>
            </a:r>
          </a:p>
          <a:p>
            <a:pPr algn="l">
              <a:spcAft>
                <a:spcPts val="800"/>
              </a:spcAft>
            </a:pPr>
            <a:r>
              <a:rPr sz="1600" b="1" i="0">
                <a:solidFill>
                  <a:srgbClr val="00426A"/>
                </a:solidFill>
                <a:latin typeface="Calibri"/>
              </a:rPr>
              <a:t>•  </a:t>
            </a:r>
            <a:r>
              <a:rPr sz="1600" b="0" i="0">
                <a:solidFill>
                  <a:srgbClr val="191919"/>
                </a:solidFill>
                <a:latin typeface="Calibri"/>
              </a:rPr>
              <a:t>If your corpus spans years, compare embeddings across periods</a:t>
            </a:r>
          </a:p>
          <a:p>
            <a:pPr algn="l">
              <a:spcAft>
                <a:spcPts val="800"/>
              </a:spcAft>
            </a:pPr>
            <a:r>
              <a:rPr sz="1600" b="1" i="0">
                <a:solidFill>
                  <a:srgbClr val="00426A"/>
                </a:solidFill>
                <a:latin typeface="Calibri"/>
              </a:rPr>
              <a:t>•  </a:t>
            </a:r>
            <a:r>
              <a:rPr sz="1600" b="0" i="0">
                <a:solidFill>
                  <a:srgbClr val="191919"/>
                </a:solidFill>
                <a:latin typeface="Calibri"/>
              </a:rPr>
              <a:t>State what would turn this description into an explanation</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8A6A1C"/>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The embeddings from the word-embeddings exercise</a:t>
            </a:r>
          </a:p>
          <a:p>
            <a:pPr algn="l">
              <a:spcAft>
                <a:spcPts val="500"/>
              </a:spcAft>
            </a:pPr>
            <a:r>
              <a:rPr sz="1300" b="1" i="0">
                <a:solidFill>
                  <a:srgbClr val="00426A"/>
                </a:solidFill>
                <a:latin typeface="Calibri"/>
              </a:rPr>
              <a:t>•  </a:t>
            </a:r>
            <a:r>
              <a:rPr sz="1300" b="0" i="0">
                <a:solidFill>
                  <a:srgbClr val="191919"/>
                </a:solidFill>
                <a:latin typeface="Calibri"/>
              </a:rPr>
              <a:t>Two hand-picked anchor-word lists defining your poles</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A projection table or plot locating your key terms on the dimension, a paragraph of interpretation, and the descriptive-versus-causal reflection.</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8 · Applying Computational Methods  ·  cssprimer.org</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20 / 34</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A detected community is not yet a social group</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§8.2.3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Louvain finds densely connected clusters by optimizing modularity</a:t>
            </a:r>
          </a:p>
          <a:p>
            <a:pPr algn="l">
              <a:spcAft>
                <a:spcPts val="1000"/>
              </a:spcAft>
            </a:pPr>
            <a:r>
              <a:rPr sz="1900" b="1" i="0">
                <a:solidFill>
                  <a:srgbClr val="00426A"/>
                </a:solidFill>
                <a:latin typeface="Calibri"/>
              </a:rPr>
              <a:t>•  </a:t>
            </a:r>
            <a:r>
              <a:rPr sz="1900" b="0" i="0">
                <a:solidFill>
                  <a:srgbClr val="191919"/>
                </a:solidFill>
                <a:latin typeface="Calibri"/>
              </a:rPr>
              <a:t>Density is not shared identity, norms, or collective action</a:t>
            </a:r>
          </a:p>
          <a:p>
            <a:pPr algn="l">
              <a:spcAft>
                <a:spcPts val="1000"/>
              </a:spcAft>
            </a:pPr>
            <a:r>
              <a:rPr sz="1900" b="1" i="0">
                <a:solidFill>
                  <a:srgbClr val="00426A"/>
                </a:solidFill>
                <a:latin typeface="Calibri"/>
              </a:rPr>
              <a:t>•  </a:t>
            </a:r>
            <a:r>
              <a:rPr sz="1900" b="0" i="0">
                <a:solidFill>
                  <a:srgbClr val="191919"/>
                </a:solidFill>
                <a:latin typeface="Calibri"/>
              </a:rPr>
              <a:t>The resolution parameter changes how many communities you get</a:t>
            </a:r>
          </a:p>
          <a:p>
            <a:pPr algn="l">
              <a:spcAft>
                <a:spcPts val="1000"/>
              </a:spcAft>
            </a:pPr>
            <a:r>
              <a:rPr sz="1900" b="1" i="0">
                <a:solidFill>
                  <a:srgbClr val="00426A"/>
                </a:solidFill>
                <a:latin typeface="Calibri"/>
              </a:rPr>
              <a:t>•  </a:t>
            </a:r>
            <a:r>
              <a:rPr sz="1900" b="0" i="0">
                <a:solidFill>
                  <a:srgbClr val="191919"/>
                </a:solidFill>
                <a:latin typeface="Calibri"/>
              </a:rPr>
              <a:t>Whether clusters map to real subfields is an empirical question</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Try at least two resolutions; no single setting is the correct one.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21 / 34</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community detection and explanatory analysis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§8.2.3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Run Louvain on the coauthor network; count the communities</a:t>
            </a:r>
          </a:p>
          <a:p>
            <a:pPr algn="l">
              <a:spcAft>
                <a:spcPts val="800"/>
              </a:spcAft>
            </a:pPr>
            <a:r>
              <a:rPr sz="1600" b="1" i="0">
                <a:solidFill>
                  <a:srgbClr val="00426A"/>
                </a:solidFill>
                <a:latin typeface="Calibri"/>
              </a:rPr>
              <a:t>•  </a:t>
            </a:r>
            <a:r>
              <a:rPr sz="1600" b="0" i="0">
                <a:solidFill>
                  <a:srgbClr val="191919"/>
                </a:solidFill>
                <a:latin typeface="Calibri"/>
              </a:rPr>
              <a:t>Characterize each with venue, year, and topic codes</a:t>
            </a:r>
          </a:p>
          <a:p>
            <a:pPr algn="l">
              <a:spcAft>
                <a:spcPts val="800"/>
              </a:spcAft>
            </a:pPr>
            <a:r>
              <a:rPr sz="1600" b="1" i="0">
                <a:solidFill>
                  <a:srgbClr val="00426A"/>
                </a:solidFill>
                <a:latin typeface="Calibri"/>
              </a:rPr>
              <a:t>•  </a:t>
            </a:r>
            <a:r>
              <a:rPr sz="1600" b="0" i="0">
                <a:solidFill>
                  <a:srgbClr val="191919"/>
                </a:solidFill>
                <a:latin typeface="Calibri"/>
              </a:rPr>
              <a:t>Test whether membership predicts topic (chi-squared or logistic regression)</a:t>
            </a:r>
          </a:p>
          <a:p>
            <a:pPr algn="l">
              <a:spcAft>
                <a:spcPts val="800"/>
              </a:spcAft>
            </a:pPr>
            <a:r>
              <a:rPr sz="1600" b="1" i="0">
                <a:solidFill>
                  <a:srgbClr val="00426A"/>
                </a:solidFill>
                <a:latin typeface="Calibri"/>
              </a:rPr>
              <a:t>•  </a:t>
            </a:r>
            <a:r>
              <a:rPr sz="1600" b="0" i="0">
                <a:solidFill>
                  <a:srgbClr val="191919"/>
                </a:solidFill>
                <a:latin typeface="Calibri"/>
              </a:rPr>
              <a:t>Name the likely confounders; sketch a stronger causal design</a:t>
            </a:r>
          </a:p>
          <a:p>
            <a:pPr algn="l">
              <a:spcAft>
                <a:spcPts val="800"/>
              </a:spcAft>
            </a:pPr>
            <a:r>
              <a:rPr sz="1600" b="1" i="0">
                <a:solidFill>
                  <a:srgbClr val="00426A"/>
                </a:solidFill>
                <a:latin typeface="Calibri"/>
              </a:rPr>
              <a:t>•  </a:t>
            </a:r>
            <a:r>
              <a:rPr sz="1600" b="0" i="0">
                <a:solidFill>
                  <a:srgbClr val="191919"/>
                </a:solidFill>
                <a:latin typeface="Calibri"/>
              </a:rPr>
              <a:t>Contrast the algorithmic and social definitions of community</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8A6A1C"/>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The coauthor network, plus OpenAlex metadata and topic codes from Chapter 6</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A one-page analysis note: community characterization, the association-test result, and the causation and semantics reflections.</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8 · Applying Computational Methods  ·  cssprimer.org</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22 / 34</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Interpretation under opacity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§8.2.4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Complex models resist inspection: many features, many interactions</a:t>
            </a:r>
          </a:p>
          <a:p>
            <a:pPr algn="l">
              <a:spcAft>
                <a:spcPts val="1000"/>
              </a:spcAft>
            </a:pPr>
            <a:r>
              <a:rPr sz="1900" b="1" i="0">
                <a:solidFill>
                  <a:srgbClr val="00426A"/>
                </a:solidFill>
                <a:latin typeface="Calibri"/>
              </a:rPr>
              <a:t>•  </a:t>
            </a:r>
            <a:r>
              <a:rPr sz="1900" b="0" i="0">
                <a:solidFill>
                  <a:srgbClr val="191919"/>
                </a:solidFill>
                <a:latin typeface="Calibri"/>
              </a:rPr>
              <a:t>Feature importances and partial dependence plots are partial remedies</a:t>
            </a:r>
          </a:p>
          <a:p>
            <a:pPr algn="l">
              <a:spcAft>
                <a:spcPts val="1000"/>
              </a:spcAft>
            </a:pPr>
            <a:r>
              <a:rPr sz="1900" b="1" i="0">
                <a:solidFill>
                  <a:srgbClr val="00426A"/>
                </a:solidFill>
                <a:latin typeface="Calibri"/>
              </a:rPr>
              <a:t>•  </a:t>
            </a:r>
            <a:r>
              <a:rPr sz="1900" b="0" i="0">
                <a:solidFill>
                  <a:srgbClr val="191919"/>
                </a:solidFill>
                <a:latin typeface="Calibri"/>
              </a:rPr>
              <a:t>They summarize; they do not fully explain</a:t>
            </a:r>
          </a:p>
          <a:p>
            <a:pPr algn="l">
              <a:spcAft>
                <a:spcPts val="1000"/>
              </a:spcAft>
            </a:pPr>
            <a:r>
              <a:rPr sz="1900" b="1" i="0">
                <a:solidFill>
                  <a:srgbClr val="00426A"/>
                </a:solidFill>
                <a:latin typeface="Calibri"/>
              </a:rPr>
              <a:t>•  </a:t>
            </a:r>
            <a:r>
              <a:rPr sz="1900" b="0" i="0">
                <a:solidFill>
                  <a:srgbClr val="191919"/>
                </a:solidFill>
                <a:latin typeface="Calibri"/>
              </a:rPr>
              <a:t>Rudin: prefer interpretable models when performance is comparable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An approximate explanation of a black box is still not the model.</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23 / 34</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model interpretation and epistemic opacity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§8.2.4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Extract feature importances; do the top features make substantive sense?</a:t>
            </a:r>
          </a:p>
          <a:p>
            <a:pPr algn="l">
              <a:spcAft>
                <a:spcPts val="800"/>
              </a:spcAft>
            </a:pPr>
            <a:r>
              <a:rPr sz="1600" b="1" i="0">
                <a:solidFill>
                  <a:srgbClr val="00426A"/>
                </a:solidFill>
                <a:latin typeface="Calibri"/>
              </a:rPr>
              <a:t>•  </a:t>
            </a:r>
            <a:r>
              <a:rPr sz="1600" b="0" i="0">
                <a:solidFill>
                  <a:srgbClr val="191919"/>
                </a:solidFill>
                <a:latin typeface="Calibri"/>
              </a:rPr>
              <a:t>Plot partial dependence for one informative feature</a:t>
            </a:r>
          </a:p>
          <a:p>
            <a:pPr algn="l">
              <a:spcAft>
                <a:spcPts val="800"/>
              </a:spcAft>
            </a:pPr>
            <a:r>
              <a:rPr sz="1600" b="1" i="0">
                <a:solidFill>
                  <a:srgbClr val="00426A"/>
                </a:solidFill>
                <a:latin typeface="Calibri"/>
              </a:rPr>
              <a:t>•  </a:t>
            </a:r>
            <a:r>
              <a:rPr sz="1600" b="0" i="0">
                <a:solidFill>
                  <a:srgbClr val="191919"/>
                </a:solidFill>
                <a:latin typeface="Calibri"/>
              </a:rPr>
              <a:t>Memo: could a stakeholder contest your model's verdict on a paper?</a:t>
            </a:r>
          </a:p>
          <a:p>
            <a:pPr algn="l">
              <a:spcAft>
                <a:spcPts val="800"/>
              </a:spcAft>
            </a:pPr>
            <a:r>
              <a:rPr sz="1600" b="1" i="0">
                <a:solidFill>
                  <a:srgbClr val="00426A"/>
                </a:solidFill>
                <a:latin typeface="Calibri"/>
              </a:rPr>
              <a:t>•  </a:t>
            </a:r>
            <a:r>
              <a:rPr sz="1600" b="0" i="0">
                <a:solidFill>
                  <a:srgbClr val="191919"/>
                </a:solidFill>
                <a:latin typeface="Calibri"/>
              </a:rPr>
              <a:t>Fit a shallow interpretable model; price the accuracy trade-off</a:t>
            </a:r>
          </a:p>
          <a:p>
            <a:pPr algn="l">
              <a:spcAft>
                <a:spcPts val="800"/>
              </a:spcAft>
            </a:pPr>
            <a:r>
              <a:rPr sz="1600" b="1" i="0">
                <a:solidFill>
                  <a:srgbClr val="00426A"/>
                </a:solidFill>
                <a:latin typeface="Calibri"/>
              </a:rPr>
              <a:t>•  </a:t>
            </a:r>
            <a:r>
              <a:rPr sz="1600" b="0" i="0">
                <a:solidFill>
                  <a:srgbClr val="191919"/>
                </a:solidFill>
                <a:latin typeface="Calibri"/>
              </a:rPr>
              <a:t>State what a causal coauthorship claim would additionally require</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8A6A1C"/>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The trained models and held-out data from the non-linear prediction exercise; no new data</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The feature-importance summary, one partial dependence plot, the opacity memo, and the interpretable-alternative comparison.</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8 · Applying Computational Methods  ·  cssprimer.org</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24 / 34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integrative step: does it survive a shifted world?</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§8.2.5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Merge network features (centrality, communities) with text features (embeddings, topics)</a:t>
            </a:r>
          </a:p>
          <a:p>
            <a:pPr algn="l">
              <a:spcAft>
                <a:spcPts val="1000"/>
              </a:spcAft>
            </a:pPr>
            <a:r>
              <a:rPr sz="1900" b="1" i="0">
                <a:solidFill>
                  <a:srgbClr val="00426A"/>
                </a:solidFill>
                <a:latin typeface="Calibri"/>
              </a:rPr>
              <a:t>•  </a:t>
            </a:r>
            <a:r>
              <a:rPr sz="1900" b="0" i="0">
                <a:solidFill>
                  <a:srgbClr val="191919"/>
                </a:solidFill>
                <a:latin typeface="Calibri"/>
              </a:rPr>
              <a:t>Ask whether each family improves prediction over the other</a:t>
            </a:r>
          </a:p>
          <a:p>
            <a:pPr algn="l">
              <a:spcAft>
                <a:spcPts val="1000"/>
              </a:spcAft>
            </a:pPr>
            <a:r>
              <a:rPr sz="1900" b="1" i="0">
                <a:solidFill>
                  <a:srgbClr val="00426A"/>
                </a:solidFill>
                <a:latin typeface="Calibri"/>
              </a:rPr>
              <a:t>•  </a:t>
            </a:r>
            <a:r>
              <a:rPr sz="1900" b="0" i="0">
                <a:solidFill>
                  <a:srgbClr val="191919"/>
                </a:solidFill>
                <a:latin typeface="Calibri"/>
              </a:rPr>
              <a:t>Train pre-2015, test post-2015: the drop measures instability</a:t>
            </a:r>
          </a:p>
          <a:p>
            <a:pPr algn="l">
              <a:spcAft>
                <a:spcPts val="1000"/>
              </a:spcAft>
            </a:pPr>
            <a:r>
              <a:rPr sz="1900" b="1" i="0">
                <a:solidFill>
                  <a:srgbClr val="00426A"/>
                </a:solidFill>
                <a:latin typeface="Calibri"/>
              </a:rPr>
              <a:t>•  </a:t>
            </a:r>
            <a:r>
              <a:rPr sz="1900" b="0" i="0">
                <a:solidFill>
                  <a:srgbClr val="191919"/>
                </a:solidFill>
                <a:latin typeface="Calibri"/>
              </a:rPr>
              <a:t>Causal ML aims for effects that persist across subgroups (Brand et al.)</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Cross-domain testing approximates the integrative standard: predicting under change.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25 / 34</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integrative prediction and cross-domain evaluation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§8.2.5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Merge centrality, community, embedding, and topic features into one table</a:t>
            </a:r>
          </a:p>
          <a:p>
            <a:pPr algn="l">
              <a:spcAft>
                <a:spcPts val="800"/>
              </a:spcAft>
            </a:pPr>
            <a:r>
              <a:rPr sz="1600" b="1" i="0">
                <a:solidFill>
                  <a:srgbClr val="00426A"/>
                </a:solidFill>
                <a:latin typeface="Calibri"/>
              </a:rPr>
              <a:t>•  </a:t>
            </a:r>
            <a:r>
              <a:rPr sz="1600" b="0" i="0">
                <a:solidFill>
                  <a:srgbClr val="191919"/>
                </a:solidFill>
                <a:latin typeface="Calibri"/>
              </a:rPr>
              <a:t>Re-run the prediction task with the combined feature set</a:t>
            </a:r>
          </a:p>
          <a:p>
            <a:pPr algn="l">
              <a:spcAft>
                <a:spcPts val="800"/>
              </a:spcAft>
            </a:pPr>
            <a:r>
              <a:rPr sz="1600" b="1" i="0">
                <a:solidFill>
                  <a:srgbClr val="00426A"/>
                </a:solidFill>
                <a:latin typeface="Calibri"/>
              </a:rPr>
              <a:t>•  </a:t>
            </a:r>
            <a:r>
              <a:rPr sz="1600" b="0" i="0">
                <a:solidFill>
                  <a:srgbClr val="191919"/>
                </a:solidFill>
                <a:latin typeface="Calibri"/>
              </a:rPr>
              <a:t>Split by period or venue; train on one side, test on the other</a:t>
            </a:r>
          </a:p>
          <a:p>
            <a:pPr algn="l">
              <a:spcAft>
                <a:spcPts val="800"/>
              </a:spcAft>
            </a:pPr>
            <a:r>
              <a:rPr sz="1600" b="1" i="0">
                <a:solidFill>
                  <a:srgbClr val="00426A"/>
                </a:solidFill>
                <a:latin typeface="Calibri"/>
              </a:rPr>
              <a:t>•  </a:t>
            </a:r>
            <a:r>
              <a:rPr sz="1600" b="0" i="0">
                <a:solidFill>
                  <a:srgbClr val="191919"/>
                </a:solidFill>
                <a:latin typeface="Calibri"/>
              </a:rPr>
              <a:t>Interpret the degradation: which patterns proved durable?</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8A6A1C"/>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Outputs of the earlier exercises: centrality scores, community labels, embeddings, and the prediction task</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The merged analysis table (or the script that builds it), a within-period versus cross-period performance comparison, and a closing paragraph on the integrative standard.</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8 · Applying Computational Methods  ·  cssprimer.org</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26 / 34</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§8.3</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Validity of AI-assisted analysis</a:t>
            </a:r>
          </a:p>
        </p:txBody>
      </p:sp>
      <p:sp>
        <p:nvSpPr>
          <p:cNvPr id="4" name="Rectangle 3"/>
          <p:cNvSpPr/>
          <p:nvPr/>
        </p:nvSpPr>
        <p:spPr>
          <a:xfrm>
            <a:off x="722376" y="3977639"/>
            <a:ext cx="1554480" cy="45720"/>
          </a:xfrm>
          <a:prstGeom prst="rect">
            <a:avLst/>
          </a:prstGeom>
          <a:solidFill>
            <a:srgbClr val="8A6A1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What exactly are you claiming when a model's outputs are part of your evidence?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8 · Applying Computational Methods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27 / 34</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Why benchmark accuracy is not validity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§8.3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Bisbee et al.: synthetic averages matched, variance collapsed, coefficients flipped</a:t>
            </a:r>
          </a:p>
          <a:p>
            <a:pPr algn="l">
              <a:spcAft>
                <a:spcPts val="1000"/>
              </a:spcAft>
            </a:pPr>
            <a:r>
              <a:rPr sz="1900" b="1" i="0">
                <a:solidFill>
                  <a:srgbClr val="00426A"/>
                </a:solidFill>
                <a:latin typeface="Calibri"/>
              </a:rPr>
              <a:t>•  </a:t>
            </a:r>
            <a:r>
              <a:rPr sz="1900" b="0" i="0">
                <a:solidFill>
                  <a:srgbClr val="191919"/>
                </a:solidFill>
                <a:latin typeface="Calibri"/>
              </a:rPr>
              <a:t>Outputs drifted with prompt wording and over time</a:t>
            </a:r>
          </a:p>
          <a:p>
            <a:pPr algn="l">
              <a:spcAft>
                <a:spcPts val="1000"/>
              </a:spcAft>
            </a:pPr>
            <a:r>
              <a:rPr sz="1900" b="1" i="0">
                <a:solidFill>
                  <a:srgbClr val="00426A"/>
                </a:solidFill>
                <a:latin typeface="Calibri"/>
              </a:rPr>
              <a:t>•  </a:t>
            </a:r>
            <a:r>
              <a:rPr sz="1900" b="0" i="0">
                <a:solidFill>
                  <a:srgbClr val="191919"/>
                </a:solidFill>
                <a:latin typeface="Calibri"/>
              </a:rPr>
              <a:t>Broska et al.: LLM outputs as proxies; humans stay the gold standard</a:t>
            </a:r>
          </a:p>
          <a:p>
            <a:pPr algn="l">
              <a:spcAft>
                <a:spcPts val="1000"/>
              </a:spcAft>
            </a:pPr>
            <a:r>
              <a:rPr sz="1900" b="1" i="0">
                <a:solidFill>
                  <a:srgbClr val="00426A"/>
                </a:solidFill>
                <a:latin typeface="Calibri"/>
              </a:rPr>
              <a:t>•  </a:t>
            </a:r>
            <a:r>
              <a:rPr sz="1900" b="0" i="0">
                <a:solidFill>
                  <a:srgbClr val="191919"/>
                </a:solidFill>
                <a:latin typeface="Calibri"/>
              </a:rPr>
              <a:t>Prediction-powered inference buys efficiency without assuming correctness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State what validity you claim, and what evidence supports the claim.</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28 / 34</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reflecting on AI-assisted validity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§8.3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Sample records coded by both the LLM and a human or dictionary</a:t>
            </a:r>
          </a:p>
          <a:p>
            <a:pPr algn="l">
              <a:spcAft>
                <a:spcPts val="800"/>
              </a:spcAft>
            </a:pPr>
            <a:r>
              <a:rPr sz="1600" b="1" i="0">
                <a:solidFill>
                  <a:srgbClr val="00426A"/>
                </a:solidFill>
                <a:latin typeface="Calibri"/>
              </a:rPr>
              <a:t>•  </a:t>
            </a:r>
            <a:r>
              <a:rPr sz="1600" b="0" i="0">
                <a:solidFill>
                  <a:srgbClr val="191919"/>
                </a:solidFill>
                <a:latin typeface="Calibri"/>
              </a:rPr>
              <a:t>Map where they agree, where they diverge, and why</a:t>
            </a:r>
          </a:p>
          <a:p>
            <a:pPr algn="l">
              <a:spcAft>
                <a:spcPts val="800"/>
              </a:spcAft>
            </a:pPr>
            <a:r>
              <a:rPr sz="1600" b="1" i="0">
                <a:solidFill>
                  <a:srgbClr val="00426A"/>
                </a:solidFill>
                <a:latin typeface="Calibri"/>
              </a:rPr>
              <a:t>•  </a:t>
            </a:r>
            <a:r>
              <a:rPr sz="1600" b="0" i="0">
                <a:solidFill>
                  <a:srgbClr val="191919"/>
                </a:solidFill>
                <a:latin typeface="Calibri"/>
              </a:rPr>
              <a:t>Ask what high accuracy does and does not establish</a:t>
            </a:r>
          </a:p>
          <a:p>
            <a:pPr algn="l">
              <a:spcAft>
                <a:spcPts val="800"/>
              </a:spcAft>
            </a:pPr>
            <a:r>
              <a:rPr sz="1600" b="1" i="0">
                <a:solidFill>
                  <a:srgbClr val="00426A"/>
                </a:solidFill>
                <a:latin typeface="Calibri"/>
              </a:rPr>
              <a:t>•  </a:t>
            </a:r>
            <a:r>
              <a:rPr sz="1600" b="0" i="0">
                <a:solidFill>
                  <a:srgbClr val="191919"/>
                </a:solidFill>
                <a:latin typeface="Calibri"/>
              </a:rPr>
              <a:t>Draft a methods-section validity statement</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8A6A1C"/>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The LLM coding outputs and the dictionary or hand-coded labels from Chapter 6, side by side for the same records</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A disagreement analysis (which cases diverge and why) plus a methods-section paragraph stating the validity claimed and the evidence behind it.</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8 · Applying Computational Methods  ·  cssprimer.org</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29 / 34</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toolbox, organized by task</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§8.5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685800" y="1307592"/>
          <a:ext cx="10820095" cy="3328416"/>
        </p:xfrm>
        <a:graphic>
          <a:graphicData uri="http://schemas.openxmlformats.org/drawingml/2006/table">
            <a:tbl>
              <a:tblPr firstRow="1" bandRow="1">
                <a:tableStyleId>{5C22544A-7EE6-4342-B048-85BDC9FD1C3A}</a:tableStyleId>
              </a:tblPr>
              <a:tblGrid>
                <a:gridCol w="3606698"/>
                <a:gridCol w="3606698"/>
                <a:gridCol w="3606699"/>
              </a:tblGrid>
              <a:tr h="475488">
                <a:tc>
                  <a:txBody>
                    <a:bodyPr wrap="square"/>
                    <a:lstStyle/>
                    <a:p>
                      <a:r>
                        <a:rPr sz="1600" b="1" i="0">
                          <a:solidFill>
                            <a:srgbClr val="FFFFFF"/>
                          </a:solidFill>
                          <a:latin typeface="Calibri"/>
                        </a:rPr>
                        <a:t>Task</a:t>
                      </a:r>
                    </a:p>
                  </a:txBody>
                  <a:tcPr>
                    <a:solidFill>
                      <a:srgbClr val="8A6A1C"/>
                    </a:solidFill>
                  </a:tcPr>
                </a:tc>
                <a:tc>
                  <a:txBody>
                    <a:bodyPr wrap="square"/>
                    <a:lstStyle/>
                    <a:p>
                      <a:r>
                        <a:rPr sz="1600" b="1" i="0">
                          <a:solidFill>
                            <a:srgbClr val="FFFFFF"/>
                          </a:solidFill>
                          <a:latin typeface="Calibri"/>
                        </a:rPr>
                        <a:t>Tools</a:t>
                      </a:r>
                    </a:p>
                  </a:txBody>
                  <a:tcPr>
                    <a:solidFill>
                      <a:srgbClr val="8A6A1C"/>
                    </a:solidFill>
                  </a:tcPr>
                </a:tc>
                <a:tc>
                  <a:txBody>
                    <a:bodyPr wrap="square"/>
                    <a:lstStyle/>
                    <a:p>
                      <a:r>
                        <a:rPr sz="1600" b="1" i="0">
                          <a:solidFill>
                            <a:srgbClr val="FFFFFF"/>
                          </a:solidFill>
                          <a:latin typeface="Calibri"/>
                        </a:rPr>
                        <a:t>Note</a:t>
                      </a:r>
                    </a:p>
                  </a:txBody>
                  <a:tcPr>
                    <a:solidFill>
                      <a:srgbClr val="8A6A1C"/>
                    </a:solidFill>
                  </a:tcPr>
                </a:tc>
              </a:tr>
              <a:tr h="475488">
                <a:tc>
                  <a:txBody>
                    <a:bodyPr wrap="square"/>
                    <a:lstStyle/>
                    <a:p>
                      <a:r>
                        <a:rPr sz="1500" b="0" i="0">
                          <a:solidFill>
                            <a:srgbClr val="191919"/>
                          </a:solidFill>
                          <a:latin typeface="Calibri"/>
                        </a:rPr>
                        <a:t>Network analysis</a:t>
                      </a:r>
                    </a:p>
                  </a:txBody>
                  <a:tcPr>
                    <a:solidFill>
                      <a:srgbClr val="FFFFFF"/>
                    </a:solidFill>
                  </a:tcPr>
                </a:tc>
                <a:tc>
                  <a:txBody>
                    <a:bodyPr wrap="square"/>
                    <a:lstStyle/>
                    <a:p>
                      <a:r>
                        <a:rPr sz="1500" b="0" i="0">
                          <a:solidFill>
                            <a:srgbClr val="191919"/>
                          </a:solidFill>
                          <a:latin typeface="Calibri"/>
                        </a:rPr>
                        <a:t>NetworkX, igraph, Statnet</a:t>
                      </a:r>
                    </a:p>
                  </a:txBody>
                  <a:tcPr>
                    <a:solidFill>
                      <a:srgbClr val="FFFFFF"/>
                    </a:solidFill>
                  </a:tcPr>
                </a:tc>
                <a:tc>
                  <a:txBody>
                    <a:bodyPr wrap="square"/>
                    <a:lstStyle/>
                    <a:p>
                      <a:r>
                        <a:rPr sz="1500" b="0" i="0">
                          <a:solidFill>
                            <a:srgbClr val="191919"/>
                          </a:solidFill>
                          <a:latin typeface="Calibri"/>
                        </a:rPr>
                        <a:t>Statnet for ERGMs</a:t>
                      </a:r>
                    </a:p>
                  </a:txBody>
                  <a:tcPr>
                    <a:solidFill>
                      <a:srgbClr val="FFFFFF"/>
                    </a:solidFill>
                  </a:tcPr>
                </a:tc>
              </a:tr>
              <a:tr h="475488">
                <a:tc>
                  <a:txBody>
                    <a:bodyPr wrap="square"/>
                    <a:lstStyle/>
                    <a:p>
                      <a:r>
                        <a:rPr sz="1500" b="0" i="0">
                          <a:solidFill>
                            <a:srgbClr val="191919"/>
                          </a:solidFill>
                          <a:latin typeface="Calibri"/>
                        </a:rPr>
                        <a:t>Network visualization</a:t>
                      </a:r>
                    </a:p>
                  </a:txBody>
                  <a:tcPr>
                    <a:solidFill>
                      <a:srgbClr val="FAF9F7"/>
                    </a:solidFill>
                  </a:tcPr>
                </a:tc>
                <a:tc>
                  <a:txBody>
                    <a:bodyPr wrap="square"/>
                    <a:lstStyle/>
                    <a:p>
                      <a:r>
                        <a:rPr sz="1500" b="0" i="0">
                          <a:solidFill>
                            <a:srgbClr val="191919"/>
                          </a:solidFill>
                          <a:latin typeface="Calibri"/>
                        </a:rPr>
                        <a:t>Gephi, Cytoscape</a:t>
                      </a:r>
                    </a:p>
                  </a:txBody>
                  <a:tcPr>
                    <a:solidFill>
                      <a:srgbClr val="FAF9F7"/>
                    </a:solidFill>
                  </a:tcPr>
                </a:tc>
                <a:tc>
                  <a:txBody>
                    <a:bodyPr wrap="square"/>
                    <a:lstStyle/>
                    <a:p>
                      <a:r>
                        <a:rPr sz="1500" b="0" i="0">
                          <a:solidFill>
                            <a:srgbClr val="191919"/>
                          </a:solidFill>
                          <a:latin typeface="Calibri"/>
                        </a:rPr>
                        <a:t>Cytoscape for attribute-rich graphs</a:t>
                      </a:r>
                    </a:p>
                  </a:txBody>
                  <a:tcPr>
                    <a:solidFill>
                      <a:srgbClr val="FAF9F7"/>
                    </a:solidFill>
                  </a:tcPr>
                </a:tc>
              </a:tr>
              <a:tr h="475488">
                <a:tc>
                  <a:txBody>
                    <a:bodyPr wrap="square"/>
                    <a:lstStyle/>
                    <a:p>
                      <a:r>
                        <a:rPr sz="1500" b="0" i="0">
                          <a:solidFill>
                            <a:srgbClr val="191919"/>
                          </a:solidFill>
                          <a:latin typeface="Calibri"/>
                        </a:rPr>
                        <a:t>Machine learning</a:t>
                      </a:r>
                    </a:p>
                  </a:txBody>
                  <a:tcPr>
                    <a:solidFill>
                      <a:srgbClr val="FFFFFF"/>
                    </a:solidFill>
                  </a:tcPr>
                </a:tc>
                <a:tc>
                  <a:txBody>
                    <a:bodyPr wrap="square"/>
                    <a:lstStyle/>
                    <a:p>
                      <a:r>
                        <a:rPr sz="1500" b="0" i="0">
                          <a:solidFill>
                            <a:srgbClr val="191919"/>
                          </a:solidFill>
                          <a:latin typeface="Calibri"/>
                        </a:rPr>
                        <a:t>scikit-learn, XGBoost, LightGBM</a:t>
                      </a:r>
                    </a:p>
                  </a:txBody>
                  <a:tcPr>
                    <a:solidFill>
                      <a:srgbClr val="FFFFFF"/>
                    </a:solidFill>
                  </a:tcPr>
                </a:tc>
                <a:tc>
                  <a:txBody>
                    <a:bodyPr wrap="square"/>
                    <a:lstStyle/>
                    <a:p>
                      <a:r>
                        <a:rPr sz="1500" b="0" i="0">
                          <a:solidFill>
                            <a:srgbClr val="191919"/>
                          </a:solidFill>
                          <a:latin typeface="Calibri"/>
                        </a:rPr>
                        <a:t>Boosting for tabular performance</a:t>
                      </a:r>
                    </a:p>
                  </a:txBody>
                  <a:tcPr>
                    <a:solidFill>
                      <a:srgbClr val="FFFFFF"/>
                    </a:solidFill>
                  </a:tcPr>
                </a:tc>
              </a:tr>
              <a:tr h="475488">
                <a:tc>
                  <a:txBody>
                    <a:bodyPr wrap="square"/>
                    <a:lstStyle/>
                    <a:p>
                      <a:r>
                        <a:rPr sz="1500" b="0" i="0">
                          <a:solidFill>
                            <a:srgbClr val="191919"/>
                          </a:solidFill>
                          <a:latin typeface="Calibri"/>
                        </a:rPr>
                        <a:t>Word embeddings</a:t>
                      </a:r>
                    </a:p>
                  </a:txBody>
                  <a:tcPr>
                    <a:solidFill>
                      <a:srgbClr val="FAF9F7"/>
                    </a:solidFill>
                  </a:tcPr>
                </a:tc>
                <a:tc>
                  <a:txBody>
                    <a:bodyPr wrap="square"/>
                    <a:lstStyle/>
                    <a:p>
                      <a:r>
                        <a:rPr sz="1500" b="0" i="0">
                          <a:solidFill>
                            <a:srgbClr val="191919"/>
                          </a:solidFill>
                          <a:latin typeface="Calibri"/>
                        </a:rPr>
                        <a:t>gensim, Sentence-Transformers</a:t>
                      </a:r>
                    </a:p>
                  </a:txBody>
                  <a:tcPr>
                    <a:solidFill>
                      <a:srgbClr val="FAF9F7"/>
                    </a:solidFill>
                  </a:tcPr>
                </a:tc>
                <a:tc>
                  <a:txBody>
                    <a:bodyPr wrap="square"/>
                    <a:lstStyle/>
                    <a:p>
                      <a:r>
                        <a:rPr sz="1500" b="0" i="0">
                          <a:solidFill>
                            <a:srgbClr val="191919"/>
                          </a:solidFill>
                          <a:latin typeface="Calibri"/>
                        </a:rPr>
                        <a:t>Pre-trained models for small corpora</a:t>
                      </a:r>
                    </a:p>
                  </a:txBody>
                  <a:tcPr>
                    <a:solidFill>
                      <a:srgbClr val="FAF9F7"/>
                    </a:solidFill>
                  </a:tcPr>
                </a:tc>
              </a:tr>
              <a:tr h="475488">
                <a:tc>
                  <a:txBody>
                    <a:bodyPr wrap="square"/>
                    <a:lstStyle/>
                    <a:p>
                      <a:r>
                        <a:rPr sz="1500" b="0" i="0">
                          <a:solidFill>
                            <a:srgbClr val="191919"/>
                          </a:solidFill>
                          <a:latin typeface="Calibri"/>
                        </a:rPr>
                        <a:t>Simulation</a:t>
                      </a:r>
                    </a:p>
                  </a:txBody>
                  <a:tcPr>
                    <a:solidFill>
                      <a:srgbClr val="FFFFFF"/>
                    </a:solidFill>
                  </a:tcPr>
                </a:tc>
                <a:tc>
                  <a:txBody>
                    <a:bodyPr wrap="square"/>
                    <a:lstStyle/>
                    <a:p>
                      <a:r>
                        <a:rPr sz="1500" b="0" i="0">
                          <a:solidFill>
                            <a:srgbClr val="191919"/>
                          </a:solidFill>
                          <a:latin typeface="Calibri"/>
                        </a:rPr>
                        <a:t>Mesa, NetLogo</a:t>
                      </a:r>
                    </a:p>
                  </a:txBody>
                  <a:tcPr>
                    <a:solidFill>
                      <a:srgbClr val="FFFFFF"/>
                    </a:solidFill>
                  </a:tcPr>
                </a:tc>
                <a:tc>
                  <a:txBody>
                    <a:bodyPr wrap="square"/>
                    <a:lstStyle/>
                    <a:p>
                      <a:r>
                        <a:rPr sz="1500" b="0" i="0">
                          <a:solidFill>
                            <a:srgbClr val="191919"/>
                          </a:solidFill>
                          <a:latin typeface="Calibri"/>
                        </a:rPr>
                        <a:t>NetLogo is visual and lower-code</a:t>
                      </a:r>
                    </a:p>
                  </a:txBody>
                  <a:tcPr>
                    <a:solidFill>
                      <a:srgbClr val="FFFFFF"/>
                    </a:solidFill>
                  </a:tcPr>
                </a:tc>
              </a:tr>
              <a:tr h="475488">
                <a:tc>
                  <a:txBody>
                    <a:bodyPr wrap="square"/>
                    <a:lstStyle/>
                    <a:p>
                      <a:r>
                        <a:rPr sz="1500" b="0" i="0">
                          <a:solidFill>
                            <a:srgbClr val="191919"/>
                          </a:solidFill>
                          <a:latin typeface="Calibri"/>
                        </a:rPr>
                        <a:t>Model interpretation</a:t>
                      </a:r>
                    </a:p>
                  </a:txBody>
                  <a:tcPr>
                    <a:solidFill>
                      <a:srgbClr val="FAF9F7"/>
                    </a:solidFill>
                  </a:tcPr>
                </a:tc>
                <a:tc>
                  <a:txBody>
                    <a:bodyPr wrap="square"/>
                    <a:lstStyle/>
                    <a:p>
                      <a:r>
                        <a:rPr sz="1500" b="0" i="0">
                          <a:solidFill>
                            <a:srgbClr val="191919"/>
                          </a:solidFill>
                          <a:latin typeface="Calibri"/>
                        </a:rPr>
                        <a:t>SHAP</a:t>
                      </a:r>
                    </a:p>
                  </a:txBody>
                  <a:tcPr>
                    <a:solidFill>
                      <a:srgbClr val="FAF9F7"/>
                    </a:solidFill>
                  </a:tcPr>
                </a:tc>
                <a:tc>
                  <a:txBody>
                    <a:bodyPr wrap="square"/>
                    <a:lstStyle/>
                    <a:p>
                      <a:r>
                        <a:rPr sz="1500" b="0" i="0">
                          <a:solidFill>
                            <a:srgbClr val="191919"/>
                          </a:solidFill>
                          <a:latin typeface="Calibri"/>
                        </a:rPr>
                        <a:t>Global and local attributions</a:t>
                      </a:r>
                    </a:p>
                  </a:txBody>
                  <a:tcPr>
                    <a:solidFill>
                      <a:srgbClr val="FAF9F7"/>
                    </a:solidFill>
                  </a:tcPr>
                </a:tc>
              </a:tr>
            </a:tbl>
          </a:graphicData>
        </a:graphic>
      </p:graphicFrame>
      <p:sp>
        <p:nvSpPr>
          <p:cNvPr id="6" name="TextBox 5"/>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Computational-analysis tools</a:t>
            </a:r>
            <a:r>
              <a:rPr sz="1150" b="0" i="0">
                <a:solidFill>
                  <a:srgbClr val="5F6368"/>
                </a:solidFill>
                <a:latin typeface="Calibri"/>
              </a:rPr>
              <a:t>  ·  cssprimer.org/tools/analysis</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updated list, with per-exercise setup notes, lives at cssprimer.org/tools/analysis.</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30 / 34</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Discussion: the craft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Reflective exercises</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1307592"/>
            <a:ext cx="10820095" cy="493776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51560" y="1627632"/>
            <a:ext cx="10088575" cy="4297680"/>
          </a:xfrm>
          <a:prstGeom prst="rect">
            <a:avLst/>
          </a:prstGeom>
          <a:noFill/>
        </p:spPr>
        <p:txBody>
          <a:bodyPr wrap="square" anchor="t" lIns="0" rIns="0" tIns="0" bIns="0">
            <a:spAutoFit/>
          </a:bodyPr>
          <a:lstStyle/>
          <a:p>
            <a:pPr algn="l">
              <a:spcAft>
                <a:spcPts val="1400"/>
              </a:spcAft>
            </a:pPr>
            <a:r>
              <a:rPr sz="1800" b="1" i="0">
                <a:solidFill>
                  <a:srgbClr val="00426A"/>
                </a:solidFill>
                <a:latin typeface="Calibri"/>
              </a:rPr>
              <a:t>•  </a:t>
            </a:r>
            <a:r>
              <a:rPr sz="1800" b="0" i="0">
                <a:solidFill>
                  <a:srgbClr val="191919"/>
                </a:solidFill>
                <a:latin typeface="Calibri"/>
              </a:rPr>
              <a:t>Which tool choices did you make this chapter, and which would you change when advising a classmate?</a:t>
            </a:r>
          </a:p>
          <a:p>
            <a:pPr algn="l">
              <a:spcAft>
                <a:spcPts val="1400"/>
              </a:spcAft>
            </a:pPr>
            <a:r>
              <a:rPr sz="1800" b="1" i="0">
                <a:solidFill>
                  <a:srgbClr val="00426A"/>
                </a:solidFill>
                <a:latin typeface="Calibri"/>
              </a:rPr>
              <a:t>•  </a:t>
            </a:r>
            <a:r>
              <a:rPr sz="1800" b="0" i="0">
                <a:solidFill>
                  <a:srgbClr val="191919"/>
                </a:solidFill>
                <a:latin typeface="Calibri"/>
              </a:rPr>
              <a:t>Where did an exercise break, and what did the failure teach you about the method itself?</a:t>
            </a:r>
          </a:p>
          <a:p>
            <a:pPr algn="l">
              <a:spcAft>
                <a:spcPts val="1400"/>
              </a:spcAft>
            </a:pPr>
            <a:r>
              <a:rPr sz="1800" b="1" i="0">
                <a:solidFill>
                  <a:srgbClr val="00426A"/>
                </a:solidFill>
                <a:latin typeface="Calibri"/>
              </a:rPr>
              <a:t>•  </a:t>
            </a:r>
            <a:r>
              <a:rPr sz="1800" b="0" i="0">
                <a:solidFill>
                  <a:srgbClr val="191919"/>
                </a:solidFill>
                <a:latin typeface="Calibri"/>
              </a:rPr>
              <a:t>If AI wrote or debugged your code, how did you verify it did what you intended?</a:t>
            </a:r>
          </a:p>
          <a:p>
            <a:pPr algn="l">
              <a:spcAft>
                <a:spcPts val="1400"/>
              </a:spcAft>
            </a:pPr>
            <a:r>
              <a:rPr sz="1800" b="1" i="0">
                <a:solidFill>
                  <a:srgbClr val="00426A"/>
                </a:solidFill>
                <a:latin typeface="Calibri"/>
              </a:rPr>
              <a:t>•  </a:t>
            </a:r>
            <a:r>
              <a:rPr sz="1800" b="0" i="0">
                <a:solidFill>
                  <a:srgbClr val="191919"/>
                </a:solidFill>
                <a:latin typeface="Calibri"/>
              </a:rPr>
              <a:t>Compare effort spent preparing data against effort spent modeling — what does the ratio say about where the real work lies?</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8 · Applying Computational Methods  ·  cssprimer.org</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31 / 34</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Key terms from Chapter 8</a:t>
            </a:r>
          </a:p>
        </p:txBody>
      </p:sp>
      <p:sp>
        <p:nvSpPr>
          <p:cNvPr id="3" name="Rectangle 2"/>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1307592"/>
            <a:ext cx="5364327" cy="850392"/>
          </a:xfrm>
          <a:prstGeom prst="rect">
            <a:avLst/>
          </a:prstGeom>
          <a:noFill/>
        </p:spPr>
        <p:txBody>
          <a:bodyPr wrap="square" anchor="t" lIns="0" rIns="0" tIns="0" bIns="0">
            <a:spAutoFit/>
          </a:bodyPr>
          <a:lstStyle/>
          <a:p>
            <a:r>
              <a:rPr sz="1450" b="1" i="0">
                <a:solidFill>
                  <a:srgbClr val="8A6A1C"/>
                </a:solidFill>
                <a:latin typeface="Calibri"/>
              </a:rPr>
              <a:t>Centrality</a:t>
            </a:r>
            <a:r>
              <a:rPr sz="1450" b="0" i="0">
                <a:solidFill>
                  <a:srgbClr val="5F6368"/>
                </a:solidFill>
                <a:latin typeface="Calibri"/>
              </a:rPr>
              <a:t>:  </a:t>
            </a:r>
            <a:r>
              <a:rPr sz="1350" b="0" i="0">
                <a:solidFill>
                  <a:srgbClr val="191919"/>
                </a:solidFill>
                <a:latin typeface="Calibri"/>
              </a:rPr>
              <a:t>Family of measures of structural position; each encodes a different 'importance'</a:t>
            </a:r>
          </a:p>
        </p:txBody>
      </p:sp>
      <p:sp>
        <p:nvSpPr>
          <p:cNvPr id="5" name="TextBox 4"/>
          <p:cNvSpPr txBox="1"/>
          <p:nvPr/>
        </p:nvSpPr>
        <p:spPr>
          <a:xfrm>
            <a:off x="502920" y="2267712"/>
            <a:ext cx="5364327" cy="850392"/>
          </a:xfrm>
          <a:prstGeom prst="rect">
            <a:avLst/>
          </a:prstGeom>
          <a:noFill/>
        </p:spPr>
        <p:txBody>
          <a:bodyPr wrap="square" anchor="t" lIns="0" rIns="0" tIns="0" bIns="0">
            <a:spAutoFit/>
          </a:bodyPr>
          <a:lstStyle/>
          <a:p>
            <a:r>
              <a:rPr sz="1450" b="1" i="0">
                <a:solidFill>
                  <a:srgbClr val="8A6A1C"/>
                </a:solidFill>
                <a:latin typeface="Calibri"/>
              </a:rPr>
              <a:t>Bonding vs. bridging capital</a:t>
            </a:r>
            <a:r>
              <a:rPr sz="1450" b="0" i="0">
                <a:solidFill>
                  <a:srgbClr val="5F6368"/>
                </a:solidFill>
                <a:latin typeface="Calibri"/>
              </a:rPr>
              <a:t>:  </a:t>
            </a:r>
            <a:r>
              <a:rPr sz="1350" b="0" i="0">
                <a:solidFill>
                  <a:srgbClr val="191919"/>
                </a:solidFill>
                <a:latin typeface="Calibri"/>
              </a:rPr>
              <a:t>Strong ties within groups versus weaker ties spanning them</a:t>
            </a:r>
          </a:p>
        </p:txBody>
      </p:sp>
      <p:sp>
        <p:nvSpPr>
          <p:cNvPr id="6" name="TextBox 5"/>
          <p:cNvSpPr txBox="1"/>
          <p:nvPr/>
        </p:nvSpPr>
        <p:spPr>
          <a:xfrm>
            <a:off x="502920" y="3227832"/>
            <a:ext cx="5364327" cy="850392"/>
          </a:xfrm>
          <a:prstGeom prst="rect">
            <a:avLst/>
          </a:prstGeom>
          <a:noFill/>
        </p:spPr>
        <p:txBody>
          <a:bodyPr wrap="square" anchor="t" lIns="0" rIns="0" tIns="0" bIns="0">
            <a:spAutoFit/>
          </a:bodyPr>
          <a:lstStyle/>
          <a:p>
            <a:r>
              <a:rPr sz="1450" b="1" i="0">
                <a:solidFill>
                  <a:srgbClr val="8A6A1C"/>
                </a:solidFill>
                <a:latin typeface="Calibri"/>
              </a:rPr>
              <a:t>Synchronous vs. asynchronous updating</a:t>
            </a:r>
            <a:r>
              <a:rPr sz="1450" b="0" i="0">
                <a:solidFill>
                  <a:srgbClr val="5F6368"/>
                </a:solidFill>
                <a:latin typeface="Calibri"/>
              </a:rPr>
              <a:t>:  </a:t>
            </a:r>
            <a:r>
              <a:rPr sz="1350" b="0" i="0">
                <a:solidFill>
                  <a:srgbClr val="191919"/>
                </a:solidFill>
                <a:latin typeface="Calibri"/>
              </a:rPr>
              <a:t>Whether agents evaluate at once or one by one; can change outcomes</a:t>
            </a:r>
          </a:p>
        </p:txBody>
      </p:sp>
      <p:sp>
        <p:nvSpPr>
          <p:cNvPr id="7" name="TextBox 6"/>
          <p:cNvSpPr txBox="1"/>
          <p:nvPr/>
        </p:nvSpPr>
        <p:spPr>
          <a:xfrm>
            <a:off x="502920" y="4187952"/>
            <a:ext cx="5364327" cy="850392"/>
          </a:xfrm>
          <a:prstGeom prst="rect">
            <a:avLst/>
          </a:prstGeom>
          <a:noFill/>
        </p:spPr>
        <p:txBody>
          <a:bodyPr wrap="square" anchor="t" lIns="0" rIns="0" tIns="0" bIns="0">
            <a:spAutoFit/>
          </a:bodyPr>
          <a:lstStyle/>
          <a:p>
            <a:r>
              <a:rPr sz="1450" b="1" i="0">
                <a:solidFill>
                  <a:srgbClr val="8A6A1C"/>
                </a:solidFill>
                <a:latin typeface="Calibri"/>
              </a:rPr>
              <a:t>Cross-validation</a:t>
            </a:r>
            <a:r>
              <a:rPr sz="1450" b="0" i="0">
                <a:solidFill>
                  <a:srgbClr val="5F6368"/>
                </a:solidFill>
                <a:latin typeface="Calibri"/>
              </a:rPr>
              <a:t>:  </a:t>
            </a:r>
            <a:r>
              <a:rPr sz="1350" b="0" i="0">
                <a:solidFill>
                  <a:srgbClr val="191919"/>
                </a:solidFill>
                <a:latin typeface="Calibri"/>
              </a:rPr>
              <a:t>Estimating performance by rotating held-out folds</a:t>
            </a:r>
          </a:p>
        </p:txBody>
      </p:sp>
      <p:sp>
        <p:nvSpPr>
          <p:cNvPr id="8" name="TextBox 7"/>
          <p:cNvSpPr txBox="1"/>
          <p:nvPr/>
        </p:nvSpPr>
        <p:spPr>
          <a:xfrm>
            <a:off x="502920" y="5148072"/>
            <a:ext cx="5364327" cy="850392"/>
          </a:xfrm>
          <a:prstGeom prst="rect">
            <a:avLst/>
          </a:prstGeom>
          <a:noFill/>
        </p:spPr>
        <p:txBody>
          <a:bodyPr wrap="square" anchor="t" lIns="0" rIns="0" tIns="0" bIns="0">
            <a:spAutoFit/>
          </a:bodyPr>
          <a:lstStyle/>
          <a:p>
            <a:r>
              <a:rPr sz="1450" b="1" i="0">
                <a:solidFill>
                  <a:srgbClr val="8A6A1C"/>
                </a:solidFill>
                <a:latin typeface="Calibri"/>
              </a:rPr>
              <a:t>AUC-ROC</a:t>
            </a:r>
            <a:r>
              <a:rPr sz="1450" b="0" i="0">
                <a:solidFill>
                  <a:srgbClr val="5F6368"/>
                </a:solidFill>
                <a:latin typeface="Calibri"/>
              </a:rPr>
              <a:t>:  </a:t>
            </a:r>
            <a:r>
              <a:rPr sz="1350" b="0" i="0">
                <a:solidFill>
                  <a:srgbClr val="191919"/>
                </a:solidFill>
                <a:latin typeface="Calibri"/>
              </a:rPr>
              <a:t>Threshold-free ranking quality, from 0.5 (random) to 1.0 (perfect)</a:t>
            </a:r>
          </a:p>
        </p:txBody>
      </p:sp>
      <p:sp>
        <p:nvSpPr>
          <p:cNvPr id="9" name="TextBox 8"/>
          <p:cNvSpPr txBox="1"/>
          <p:nvPr/>
        </p:nvSpPr>
        <p:spPr>
          <a:xfrm>
            <a:off x="6324447" y="1307592"/>
            <a:ext cx="5364327" cy="850392"/>
          </a:xfrm>
          <a:prstGeom prst="rect">
            <a:avLst/>
          </a:prstGeom>
          <a:noFill/>
        </p:spPr>
        <p:txBody>
          <a:bodyPr wrap="square" anchor="t" lIns="0" rIns="0" tIns="0" bIns="0">
            <a:spAutoFit/>
          </a:bodyPr>
          <a:lstStyle/>
          <a:p>
            <a:r>
              <a:rPr sz="1450" b="1" i="0">
                <a:solidFill>
                  <a:srgbClr val="8A6A1C"/>
                </a:solidFill>
                <a:latin typeface="Calibri"/>
              </a:rPr>
              <a:t>Word2Vec</a:t>
            </a:r>
            <a:r>
              <a:rPr sz="1450" b="0" i="0">
                <a:solidFill>
                  <a:srgbClr val="5F6368"/>
                </a:solidFill>
                <a:latin typeface="Calibri"/>
              </a:rPr>
              <a:t>:  </a:t>
            </a:r>
            <a:r>
              <a:rPr sz="1350" b="0" i="0">
                <a:solidFill>
                  <a:srgbClr val="191919"/>
                </a:solidFill>
                <a:latin typeface="Calibri"/>
              </a:rPr>
              <a:t>Embeddings learned by iteratively predicting neighboring words</a:t>
            </a:r>
          </a:p>
        </p:txBody>
      </p:sp>
      <p:sp>
        <p:nvSpPr>
          <p:cNvPr id="10" name="TextBox 9"/>
          <p:cNvSpPr txBox="1"/>
          <p:nvPr/>
        </p:nvSpPr>
        <p:spPr>
          <a:xfrm>
            <a:off x="6324447" y="2267712"/>
            <a:ext cx="5364327" cy="850392"/>
          </a:xfrm>
          <a:prstGeom prst="rect">
            <a:avLst/>
          </a:prstGeom>
          <a:noFill/>
        </p:spPr>
        <p:txBody>
          <a:bodyPr wrap="square" anchor="t" lIns="0" rIns="0" tIns="0" bIns="0">
            <a:spAutoFit/>
          </a:bodyPr>
          <a:lstStyle/>
          <a:p>
            <a:r>
              <a:rPr sz="1450" b="1" i="0">
                <a:solidFill>
                  <a:srgbClr val="8A6A1C"/>
                </a:solidFill>
                <a:latin typeface="Calibri"/>
              </a:rPr>
              <a:t>Louvain resolution</a:t>
            </a:r>
            <a:r>
              <a:rPr sz="1450" b="0" i="0">
                <a:solidFill>
                  <a:srgbClr val="5F6368"/>
                </a:solidFill>
                <a:latin typeface="Calibri"/>
              </a:rPr>
              <a:t>:  </a:t>
            </a:r>
            <a:r>
              <a:rPr sz="1350" b="0" i="0">
                <a:solidFill>
                  <a:srgbClr val="191919"/>
                </a:solidFill>
                <a:latin typeface="Calibri"/>
              </a:rPr>
              <a:t>Parameter controlling community size; no single correct setting</a:t>
            </a:r>
          </a:p>
        </p:txBody>
      </p:sp>
      <p:sp>
        <p:nvSpPr>
          <p:cNvPr id="11" name="TextBox 10"/>
          <p:cNvSpPr txBox="1"/>
          <p:nvPr/>
        </p:nvSpPr>
        <p:spPr>
          <a:xfrm>
            <a:off x="6324447" y="3227832"/>
            <a:ext cx="5364327" cy="850392"/>
          </a:xfrm>
          <a:prstGeom prst="rect">
            <a:avLst/>
          </a:prstGeom>
          <a:noFill/>
        </p:spPr>
        <p:txBody>
          <a:bodyPr wrap="square" anchor="t" lIns="0" rIns="0" tIns="0" bIns="0">
            <a:spAutoFit/>
          </a:bodyPr>
          <a:lstStyle/>
          <a:p>
            <a:r>
              <a:rPr sz="1450" b="1" i="0">
                <a:solidFill>
                  <a:srgbClr val="8A6A1C"/>
                </a:solidFill>
                <a:latin typeface="Calibri"/>
              </a:rPr>
              <a:t>ERGM</a:t>
            </a:r>
            <a:r>
              <a:rPr sz="1450" b="0" i="0">
                <a:solidFill>
                  <a:srgbClr val="5F6368"/>
                </a:solidFill>
                <a:latin typeface="Calibri"/>
              </a:rPr>
              <a:t>:  </a:t>
            </a:r>
            <a:r>
              <a:rPr sz="1350" b="0" i="0">
                <a:solidFill>
                  <a:srgbClr val="191919"/>
                </a:solidFill>
                <a:latin typeface="Calibri"/>
              </a:rPr>
              <a:t>Models the observed network as one draw from a stochastic tie-formation process</a:t>
            </a:r>
          </a:p>
        </p:txBody>
      </p:sp>
      <p:sp>
        <p:nvSpPr>
          <p:cNvPr id="12" name="TextBox 11"/>
          <p:cNvSpPr txBox="1"/>
          <p:nvPr/>
        </p:nvSpPr>
        <p:spPr>
          <a:xfrm>
            <a:off x="6324447" y="4187952"/>
            <a:ext cx="5364327" cy="850392"/>
          </a:xfrm>
          <a:prstGeom prst="rect">
            <a:avLst/>
          </a:prstGeom>
          <a:noFill/>
        </p:spPr>
        <p:txBody>
          <a:bodyPr wrap="square" anchor="t" lIns="0" rIns="0" tIns="0" bIns="0">
            <a:spAutoFit/>
          </a:bodyPr>
          <a:lstStyle/>
          <a:p>
            <a:r>
              <a:rPr sz="1450" b="1" i="0">
                <a:solidFill>
                  <a:srgbClr val="8A6A1C"/>
                </a:solidFill>
                <a:latin typeface="Calibri"/>
              </a:rPr>
              <a:t>SHAP</a:t>
            </a:r>
            <a:r>
              <a:rPr sz="1450" b="0" i="0">
                <a:solidFill>
                  <a:srgbClr val="5F6368"/>
                </a:solidFill>
                <a:latin typeface="Calibri"/>
              </a:rPr>
              <a:t>:  </a:t>
            </a:r>
            <a:r>
              <a:rPr sz="1350" b="0" i="0">
                <a:solidFill>
                  <a:srgbClr val="191919"/>
                </a:solidFill>
                <a:latin typeface="Calibri"/>
              </a:rPr>
              <a:t>Shapley-value feature attributions, global and local</a:t>
            </a:r>
          </a:p>
        </p:txBody>
      </p:sp>
      <p:sp>
        <p:nvSpPr>
          <p:cNvPr id="13" name="TextBox 12"/>
          <p:cNvSpPr txBox="1"/>
          <p:nvPr/>
        </p:nvSpPr>
        <p:spPr>
          <a:xfrm>
            <a:off x="6324447" y="5148072"/>
            <a:ext cx="5364327" cy="850392"/>
          </a:xfrm>
          <a:prstGeom prst="rect">
            <a:avLst/>
          </a:prstGeom>
          <a:noFill/>
        </p:spPr>
        <p:txBody>
          <a:bodyPr wrap="square" anchor="t" lIns="0" rIns="0" tIns="0" bIns="0">
            <a:spAutoFit/>
          </a:bodyPr>
          <a:lstStyle/>
          <a:p>
            <a:r>
              <a:rPr sz="1450" b="1" i="0">
                <a:solidFill>
                  <a:srgbClr val="8A6A1C"/>
                </a:solidFill>
                <a:latin typeface="Calibri"/>
              </a:rPr>
              <a:t>Prediction-powered inference</a:t>
            </a:r>
            <a:r>
              <a:rPr sz="1450" b="0" i="0">
                <a:solidFill>
                  <a:srgbClr val="5F6368"/>
                </a:solidFill>
                <a:latin typeface="Calibri"/>
              </a:rPr>
              <a:t>:  </a:t>
            </a:r>
            <a:r>
              <a:rPr sz="1350" b="0" i="0">
                <a:solidFill>
                  <a:srgbClr val="191919"/>
                </a:solidFill>
                <a:latin typeface="Calibri"/>
              </a:rPr>
              <a:t>Uses model predictions for efficiency without assuming they are correct</a:t>
            </a:r>
          </a:p>
        </p:txBody>
      </p:sp>
      <p:sp>
        <p:nvSpPr>
          <p:cNvPr id="14" name="Rectangle 13"/>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8 · Applying Computational Methods  ·  cssprimer.org</a:t>
            </a:r>
          </a:p>
        </p:txBody>
      </p:sp>
      <p:sp>
        <p:nvSpPr>
          <p:cNvPr id="16" name="TextBox 15"/>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32 / 34</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Materials on the companion site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cssprimer.org</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99032"/>
            <a:ext cx="10820095" cy="868680"/>
          </a:xfrm>
          <a:prstGeom prst="rect">
            <a:avLst/>
          </a:prstGeom>
          <a:noFill/>
        </p:spPr>
        <p:txBody>
          <a:bodyPr wrap="square" anchor="t" lIns="0" rIns="0" tIns="0" bIns="0">
            <a:spAutoFit/>
          </a:bodyPr>
          <a:lstStyle/>
          <a:p>
            <a:r>
              <a:rPr sz="1700" b="1">
                <a:solidFill>
                  <a:srgbClr val="1296A8"/>
                </a:solidFill>
                <a:latin typeface="Calibri"/>
                <a:hlinkClick r:id="rId2"/>
              </a:rPr>
              <a:t>Chapter 8 hub</a:t>
            </a:r>
            <a:r>
              <a:rPr sz="1700" b="0" i="0">
                <a:solidFill>
                  <a:srgbClr val="5F6368"/>
                </a:solidFill>
                <a:latin typeface="Calibri"/>
              </a:rPr>
              <a:t>   </a:t>
            </a:r>
            <a:r>
              <a:rPr sz="1250" b="0" i="0">
                <a:solidFill>
                  <a:srgbClr val="5F6368"/>
                </a:solidFill>
                <a:latin typeface="Calibri"/>
              </a:rPr>
              <a:t>cssprimer.org/ch08/</a:t>
            </a:r>
          </a:p>
          <a:p>
            <a:pPr>
              <a:spcBef>
                <a:spcPts val="200"/>
              </a:spcBef>
            </a:pPr>
            <a:r>
              <a:rPr sz="1400" b="0" i="0">
                <a:solidFill>
                  <a:srgbClr val="191919"/>
                </a:solidFill>
                <a:latin typeface="Calibri"/>
              </a:rPr>
              <a:t>Exercise materials, prerequisites, and the deliverable for this chapter</a:t>
            </a:r>
          </a:p>
        </p:txBody>
      </p:sp>
      <p:sp>
        <p:nvSpPr>
          <p:cNvPr id="6" name="TextBox 5"/>
          <p:cNvSpPr txBox="1"/>
          <p:nvPr/>
        </p:nvSpPr>
        <p:spPr>
          <a:xfrm>
            <a:off x="685800" y="2267712"/>
            <a:ext cx="10820095" cy="868680"/>
          </a:xfrm>
          <a:prstGeom prst="rect">
            <a:avLst/>
          </a:prstGeom>
          <a:noFill/>
        </p:spPr>
        <p:txBody>
          <a:bodyPr wrap="square" anchor="t" lIns="0" rIns="0" tIns="0" bIns="0">
            <a:spAutoFit/>
          </a:bodyPr>
          <a:lstStyle/>
          <a:p>
            <a:r>
              <a:rPr sz="1700" b="1">
                <a:solidFill>
                  <a:srgbClr val="1296A8"/>
                </a:solidFill>
                <a:latin typeface="Calibri"/>
                <a:hlinkClick r:id="rId3"/>
              </a:rPr>
              <a:t>Network-analysis notebook</a:t>
            </a:r>
            <a:r>
              <a:rPr sz="1700" b="0" i="0">
                <a:solidFill>
                  <a:srgbClr val="5F6368"/>
                </a:solidFill>
                <a:latin typeface="Calibri"/>
              </a:rPr>
              <a:t>   </a:t>
            </a:r>
            <a:r>
              <a:rPr sz="1250" b="0" i="0">
                <a:solidFill>
                  <a:srgbClr val="5F6368"/>
                </a:solidFill>
                <a:latin typeface="Calibri"/>
              </a:rPr>
              <a:t>cssprimer.org/notebooks/ch08-network-analysis.ipynb</a:t>
            </a:r>
          </a:p>
          <a:p>
            <a:pPr>
              <a:spcBef>
                <a:spcPts val="200"/>
              </a:spcBef>
            </a:pPr>
            <a:r>
              <a:rPr sz="1400" b="0" i="0">
                <a:solidFill>
                  <a:srgbClr val="191919"/>
                </a:solidFill>
                <a:latin typeface="Calibri"/>
              </a:rPr>
              <a:t>Runs end to end on the provided co-citation network</a:t>
            </a:r>
          </a:p>
        </p:txBody>
      </p:sp>
      <p:sp>
        <p:nvSpPr>
          <p:cNvPr id="7" name="TextBox 6"/>
          <p:cNvSpPr txBox="1"/>
          <p:nvPr/>
        </p:nvSpPr>
        <p:spPr>
          <a:xfrm>
            <a:off x="685800" y="3136391"/>
            <a:ext cx="10820095" cy="868680"/>
          </a:xfrm>
          <a:prstGeom prst="rect">
            <a:avLst/>
          </a:prstGeom>
          <a:noFill/>
        </p:spPr>
        <p:txBody>
          <a:bodyPr wrap="square" anchor="t" lIns="0" rIns="0" tIns="0" bIns="0">
            <a:spAutoFit/>
          </a:bodyPr>
          <a:lstStyle/>
          <a:p>
            <a:r>
              <a:rPr sz="1700" b="1">
                <a:solidFill>
                  <a:srgbClr val="1296A8"/>
                </a:solidFill>
                <a:latin typeface="Calibri"/>
                <a:hlinkClick r:id="rId4"/>
              </a:rPr>
              <a:t>Computational-analysis tools</a:t>
            </a:r>
            <a:r>
              <a:rPr sz="1700" b="0" i="0">
                <a:solidFill>
                  <a:srgbClr val="5F6368"/>
                </a:solidFill>
                <a:latin typeface="Calibri"/>
              </a:rPr>
              <a:t>   </a:t>
            </a:r>
            <a:r>
              <a:rPr sz="1250" b="0" i="0">
                <a:solidFill>
                  <a:srgbClr val="5F6368"/>
                </a:solidFill>
                <a:latin typeface="Calibri"/>
              </a:rPr>
              <a:t>cssprimer.org/tools/analysis</a:t>
            </a:r>
          </a:p>
          <a:p>
            <a:pPr>
              <a:spcBef>
                <a:spcPts val="200"/>
              </a:spcBef>
            </a:pPr>
            <a:r>
              <a:rPr sz="1400" b="0" i="0">
                <a:solidFill>
                  <a:srgbClr val="191919"/>
                </a:solidFill>
                <a:latin typeface="Calibri"/>
              </a:rPr>
              <a:t>NetworkX, scikit-learn, embeddings, and the rest of the toolkit</a:t>
            </a:r>
          </a:p>
        </p:txBody>
      </p:sp>
      <p:sp>
        <p:nvSpPr>
          <p:cNvPr id="8" name="TextBox 7"/>
          <p:cNvSpPr txBox="1"/>
          <p:nvPr/>
        </p:nvSpPr>
        <p:spPr>
          <a:xfrm>
            <a:off x="685800" y="4005072"/>
            <a:ext cx="10820095" cy="868680"/>
          </a:xfrm>
          <a:prstGeom prst="rect">
            <a:avLst/>
          </a:prstGeom>
          <a:noFill/>
        </p:spPr>
        <p:txBody>
          <a:bodyPr wrap="square" anchor="t" lIns="0" rIns="0" tIns="0" bIns="0">
            <a:spAutoFit/>
          </a:bodyPr>
          <a:lstStyle/>
          <a:p>
            <a:r>
              <a:rPr sz="1700" b="1">
                <a:solidFill>
                  <a:srgbClr val="1296A8"/>
                </a:solidFill>
                <a:latin typeface="Calibri"/>
                <a:hlinkClick r:id="rId5"/>
              </a:rPr>
              <a:t>Supervised learning, gently</a:t>
            </a:r>
            <a:r>
              <a:rPr sz="1700" b="0" i="0">
                <a:solidFill>
                  <a:srgbClr val="5F6368"/>
                </a:solidFill>
                <a:latin typeface="Calibri"/>
              </a:rPr>
              <a:t>   </a:t>
            </a:r>
            <a:r>
              <a:rPr sz="1250" b="0" i="0">
                <a:solidFill>
                  <a:srgbClr val="5F6368"/>
                </a:solidFill>
                <a:latin typeface="Calibri"/>
              </a:rPr>
              <a:t>cssprimer.org/primers/ml</a:t>
            </a:r>
          </a:p>
          <a:p>
            <a:pPr>
              <a:spcBef>
                <a:spcPts val="200"/>
              </a:spcBef>
            </a:pPr>
            <a:r>
              <a:rPr sz="1400" b="0" i="0">
                <a:solidFill>
                  <a:srgbClr val="191919"/>
                </a:solidFill>
                <a:latin typeface="Calibri"/>
              </a:rPr>
              <a:t>Background for the prediction exercises, with a runnable demo</a:t>
            </a:r>
          </a:p>
        </p:txBody>
      </p:sp>
      <p:sp>
        <p:nvSpPr>
          <p:cNvPr id="9" name="Rectangle 8"/>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8 · Applying Computational Methods  ·  cssprimer.org</a:t>
            </a:r>
          </a:p>
        </p:txBody>
      </p:sp>
      <p:sp>
        <p:nvSpPr>
          <p:cNvPr id="11" name="TextBox 10"/>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33 / 34</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355080"/>
            <a:ext cx="12191695" cy="5029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914400"/>
            <a:ext cx="10820095" cy="1097280"/>
          </a:xfrm>
          <a:prstGeom prst="rect">
            <a:avLst/>
          </a:prstGeom>
          <a:noFill/>
        </p:spPr>
        <p:txBody>
          <a:bodyPr wrap="square" anchor="t" lIns="0" rIns="0" tIns="0" bIns="0">
            <a:spAutoFit/>
          </a:bodyPr>
          <a:lstStyle/>
          <a:p>
            <a:r>
              <a:rPr sz="2700" b="1" i="0">
                <a:solidFill>
                  <a:srgbClr val="00426A"/>
                </a:solidFill>
                <a:latin typeface="Calibri"/>
              </a:rPr>
              <a:t>Where to go next</a:t>
            </a:r>
          </a:p>
        </p:txBody>
      </p:sp>
      <p:sp>
        <p:nvSpPr>
          <p:cNvPr id="4" name="TextBox 3"/>
          <p:cNvSpPr txBox="1"/>
          <p:nvPr/>
        </p:nvSpPr>
        <p:spPr>
          <a:xfrm>
            <a:off x="868680" y="2103120"/>
            <a:ext cx="10454335" cy="3291840"/>
          </a:xfrm>
          <a:prstGeom prst="rect">
            <a:avLst/>
          </a:prstGeom>
          <a:noFill/>
        </p:spPr>
        <p:txBody>
          <a:bodyPr wrap="square" anchor="t" lIns="0" rIns="0" tIns="0" bIns="0">
            <a:spAutoFit/>
          </a:bodyPr>
          <a:lstStyle/>
          <a:p>
            <a:pPr algn="l">
              <a:spcAft>
                <a:spcPts val="1200"/>
              </a:spcAft>
            </a:pPr>
            <a:r>
              <a:rPr sz="1800" b="1" i="0">
                <a:solidFill>
                  <a:srgbClr val="00426A"/>
                </a:solidFill>
                <a:latin typeface="Calibri"/>
              </a:rPr>
              <a:t>•  </a:t>
            </a:r>
            <a:r>
              <a:rPr sz="1800" b="0" i="0">
                <a:solidFill>
                  <a:srgbClr val="191919"/>
                </a:solidFill>
                <a:latin typeface="Calibri"/>
              </a:rPr>
              <a:t>Revisit: Chapter 7's reflection checklist, now that every concept has a hands-on counterpart</a:t>
            </a:r>
          </a:p>
          <a:p>
            <a:pPr algn="l">
              <a:spcAft>
                <a:spcPts val="1200"/>
              </a:spcAft>
            </a:pPr>
            <a:r>
              <a:rPr sz="1800" b="1" i="0">
                <a:solidFill>
                  <a:srgbClr val="00426A"/>
                </a:solidFill>
                <a:latin typeface="Calibri"/>
              </a:rPr>
              <a:t>•  </a:t>
            </a:r>
            <a:r>
              <a:rPr sz="1800" b="0" i="0">
                <a:solidFill>
                  <a:srgbClr val="191919"/>
                </a:solidFill>
                <a:latin typeface="Calibri"/>
              </a:rPr>
              <a:t>Finish: deliverables into your project repository, choices logged in project memory</a:t>
            </a:r>
          </a:p>
          <a:p>
            <a:pPr algn="l">
              <a:spcAft>
                <a:spcPts val="1200"/>
              </a:spcAft>
            </a:pPr>
            <a:r>
              <a:rPr sz="1800" b="1" i="0">
                <a:solidFill>
                  <a:srgbClr val="00426A"/>
                </a:solidFill>
                <a:latin typeface="Calibri"/>
              </a:rPr>
              <a:t>•  </a:t>
            </a:r>
            <a:r>
              <a:rPr sz="1800" b="0" i="0">
                <a:solidFill>
                  <a:srgbClr val="191919"/>
                </a:solidFill>
                <a:latin typeface="Calibri"/>
              </a:rPr>
              <a:t>Next: Chapter 9 — communicating and reproducing what you just built</a:t>
            </a:r>
          </a:p>
        </p:txBody>
      </p:sp>
      <p:sp>
        <p:nvSpPr>
          <p:cNvPr id="5" name="TextBox 4"/>
          <p:cNvSpPr txBox="1"/>
          <p:nvPr/>
        </p:nvSpPr>
        <p:spPr>
          <a:xfrm>
            <a:off x="685800" y="6400800"/>
            <a:ext cx="8229600" cy="365760"/>
          </a:xfrm>
          <a:prstGeom prst="rect">
            <a:avLst/>
          </a:prstGeom>
          <a:noFill/>
        </p:spPr>
        <p:txBody>
          <a:bodyPr wrap="square" anchor="ctr" lIns="0" rIns="0" tIns="0" bIns="0">
            <a:spAutoFit/>
          </a:bodyPr>
          <a:lstStyle/>
          <a:p>
            <a:r>
              <a:rPr sz="1300" b="0" i="0">
                <a:solidFill>
                  <a:srgbClr val="FFFFFF"/>
                </a:solidFill>
                <a:latin typeface="Calibri"/>
              </a:rPr>
              <a:t>All materials: cssprimer.org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296A8"/>
      </a:hlink>
      <a:folHlink>
        <a:srgbClr val="5F63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