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deck accompanies Chapter 10, the exercise chapter for scientific communication. Chapter 9 argued that communication makes a research pipeline inspectable, reproducible, and interpretable; today students apply each property to the cumulative dataset they have built across the course: the OpenAlex corpus from Chapter 4, the coded records from Chapter 6, and the network and prediction outputs from Chapter 8. The session is workshop-shaped: short framing, then exercises. Everything produced today is a deliverable a peer could audit.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objectives, five deliverables. The first two make transparency concrete: a timestamped preregistration and a repository a peer can clone and run. The third converts an unauditable coding step into a package organized as Rules, Memory, and Knowledge. The fourth and fifth move from transparency to interpretability: a typed dataframe becomes a publication-quality figure, then an integrative artifact with an explicit uncertainty layer. Emphasize the through-line: one analysis from the students' own earlier work travels through every exercise, so by the end its whole pipeline is communicable.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Orient students in the arc before the first exercise. Nothing new is analyzed today; instead, the analyses they already ran become the object. That design is deliberate: communication practices feel abstract when applied to toy examples and immediate when applied to your own work, where you know exactly what is undocumented. Ask everyone to pick, right now, the one analysis they will carry through the session: the community detection, the predictive model, or a topic-prevalence trend. Every subsequent exercise builds on that choice, and swapping midway costs time.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Recap Chapter 9's adapted approach before students draft their own. The topic-model example makes it concrete: you cannot predict which topics emerge, but you can fix the years, fields, and language filters, the tokenizer and stopword list, the rule for choosing the number of topics, and the human validation step; what stays exploratory is the substantive interpretation. Dwell on labeling: a confirmatory test's p-value means what it says because the hypothesis was fixed in advance, while an exploratory finding is a hypothesis for future data. Mixing them unlabeled is exactly the inflation channel preregistration exists to close.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students most of the time for steps two and three; the platform mechanics are quick. The common failure is vagueness dressed as procedure: we will choose a reasonable number of topics is not a decision procedure, while maximizing coherence on a held-out twenty percent sample is. Circulate and push each preregistration toward statements a stranger could execute. The reflection question sparks good discussion: most realize a registered report was feasible for their validation design even when the substance was exploratory, which reframes registered reports as protection rather than constraint.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up the freeze exercise with the chapter's own example. A community-detection script that runs cleanly on your laptop is one machine-state among many: package maintainers change algorithm internals between versions, and stochastic initialization changes results between runs even on the same machine. Neither failure announces itself; the script still executes and still returns a partition, just a different one. That silence is what makes environment drift dangerous. The exercise turns the abstract advice from Chapter 9 into a repository whose lock file, seeds, and archived data snapshot let a peer either obtain your numbers or know exactly why not.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three-seed requirement is the pedagogical heart: students discover whether their finding is stable or an artifact of one random draw, and several will watch a community partition shift under their feet. That surprise is the lesson; have them report the spread, not hide it. The data snapshot matters because OpenAlex results change as the index grows, so the archived file is the analysis's true input. For the README, insist on the last line: naming the smallest change that moves you up one rung converts a compliance exercise into a concrete to-do.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scale classifies a study by what its authors make available, and it gives students a non-judgmental vocabulary for self-assessment. Walk the rungs, then make the chapter's addendum explicit: the scale ends at sharing, but an R4 package without a pinned environment still may not rerun on another machine, which is why the freeze exercise goes one step beyond it. Connect to the hands-on tip on sensitive data: open rarely means upload everything. A synthetic or aggregated version beside the code, with a documented access path for the original, keeps sensitive projects inspectable; even partial sharing clears the field's one-percent baseline.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with the chapter's before-and-after: a notes.md saying used GPT-4 with a prompt to label abstracts versus a folder structure where the promptbook holds the operative prompt set with its model identifier and parameters, the promptlog records dated revisions with rationale, and the rules file states the working discipline. The one-layer-per-artifact principle prevents the common mush where everything lands in a single notes file. Remind students this is the Chapter 2 framework they have used all course; today it becomes the format in which their measurement instrument is published, not just managed.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peer swap in step five is where the learning happens, so protect time for it. Typical gaps the peers find: the promptbook stores a paraphrase instead of the verbatim system prompt, the few-shot examples are missing, or nobody recorded the temperature. On validation, insist on subgroup breakdowns; an aggregate kappa can hide systematic failure on exactly the categories that matter. Students who kept no promptlog should reconstruct what they can from chat history and commit messages, and adopt the logging habit from today. The arXiv story from the tip frames declaration as the cooperative response, not bureaucracy.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Frame the section's philosophy before the frameworks table. A visualization is rarely where an analysis goes wrong first; it is where an earlier mistake finally shows. The section therefore pushes decisions upstream: tidy the data, type the dataframe, choose encodings, run the design cycle, add uncertainty, then frame the whole pipeline. Give the diagnostic reading now: a misleading visual element usually traces to a data-type or encoding problem; a chart that shows the right data but confuses the audience traces to the brief; an honest-looking chart nobody can rerun traces back to the transparency exercises of section one.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table top to bottom as a single artifact's journey: raw records become a tidy table, a typed dataframe, a sketch, a mapping, a finished figure, an uncertainty-aware figure, and finally inspectable, reproducible, interpretable communication. The exercises that follow enter the table at row two and walk down. Emphasize the hand-offs: each framework's output is the next one's input, which is why skipping a checkpoint produces the failures from the previous slide. Students have already met every row except the 3-step framework, which is new in this chapter and comes next.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3-step framework starts here because everything downstream inherits the answer. Work the chapter's example: you count a thousand papers about AI ethics and caption the chart rate of AI ethics work per author. Authors who write many papers are now counted many times, so the chart shows a paper-level total wearing an author-level label, and a few prolific authors read as a field-wide trend. Nothing in the plotting code is wrong; the mistake happened before any code ran. Have students say aloud, for their chosen finding, what one mark will represent, and hold them to it.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two is bookkeeping with consequences: list the columns describing each unit, and mark which one carries the message. The scatterplot arithmetic makes it vivid: x, y, color, and marker size are four encodings needing four dimensions per row, and faceting into small multiples spends a fifth. Step three then types each dimension, because the type constrains which visual element can carry it without distortion. The next slide gives the pairings as a reference table; the principle to state now is that these are honesty constraints, not aesthetic preferences.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one row per breath; students will use this as a reference during the exercise. The two failure directions in the takeaway are symmetric: a categorical variable on a continuous axis invents an ordering, and a continuous variable on an unordered palette throws its ordering away. The endpoint of the three steps is the typed dataframe: rows are units, columns are dimensions tagged with types. From there Chapter 9's encoding hierarchy assigns the most accurate channels, position and length, to the most important variables, and the lower-fidelity channels, area and color, to the secondary ones.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reshape in step four is where wide analysis outputs, like a community-membership matrix, resist; budget time for it. Use the chapter's worked example as the model: for three substantive clusters in the coauthor network, the unit is the author, dimensions are community, degree, and subfield, with community nominal to a discrete palette, degree continuous to position or size, and subfield to facets. The cross-check question in step five is the graded moment: does the most important variable hold position or length? If not, the fix is restructuring, not decoration.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Chapter 9's design mindset made operational. The brief comes first because it decides everything: a figure for a policymaker and a figure for a reviewer built from the same dataframe are different figures. The two-sketch requirement fights the programmer's default of jumping straight to the plotting library; on paper, a rejected alternative costs a minute. Editorial thinking is where honesty lives: what you exclude shapes interpretation as much as what you encode. Close by previewing the reflection students must write: which features of the finished chart come from the data, and which from layout, projection, or scale choices.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Hold students to the deliverable's odd item: the rejected sketch. Submitting it proves the design cycle ran, and comparing the pair usually shows the rejected chart spending its best encoding on a secondary variable. The final reflection is the artifact problem from Chapter 9 applied to their own work; for network and embedding figures it is decisive, since a force-directed and a circular layout of the same graph can tell visually opposite stories. Expect captions to need a second pass: a caption asserts what the figure shows, and most first drafts assert more than the figure supports.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single figure carries one finding; most projects need several at once, for readers who will ask their own questions. The chapter's example: a map or histogram of authors by institution, a network view of communities with adjustable resolution, and a time series of publication volume by community, linked by a shared filter, or the same three views as panels in a Quarto report whose narrative walks the reader through them. The form is free, the standard identical: dashboards coordinate through filters, reports through narrative and consistent encoding. The disqualifier matters: three unrelated figures in one folder answer nobody's questions.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Step one disciplines everything: an artifact for a journalist, a policy analyst, or a community partner answers different questions, and the audience decides which views appear together. Watch for the classic dodge in step four, where a default filter quietly excludes outliers; the methodological appendix exists to make exactly those choices visible. The maintenance memo connects back to Chapter 9's dashboard longevity warning: students name what breaks, API deprecation, package rot, hosting shutdown, and which tool-independent principles, grammar of graphics and tidy structures, keep the analysis portable across whatever replaces today's tools.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three panels left to right. The point estimates alone support the sentence a reader would naturally write: subfield A is higher than B. Adding the 95 percent intervals across seeds shows they overlap by 0.125. Plotting every run shows two clouds overlapping so heavily that the difference between means is smaller than the variation within each group. The first panel is not wrong; it licenses a claim the evidence does not support, which is worse in a way, because no reviewer can catch an error that is not on the page. Note the encoding choice from the caption: position instead of bars, because a zero baseline would compress the very variation the figure exists to show.</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strategies differ in who can read them, not in rigor. Error bars are misread even by quantitatively trained readers, commonly as the range of the data. Icon arrays communicate risk to non-specialists more accurately than numbers alone because the visual system reads a count of shaded figures at a glance. Hypothetical outcome plots let the reader watch the result jitter across plausible samples, building calibration without formalism; ensemble plots let spread itself signal stability; sensitivity tables suit reviewers assessing robustness. The justification requirement in the exercise forces the audience question: who reads this, and what must they take away?</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chapter's worked example sets the bar: run Louvain under twenty seeds and shade each node by how often it lands in its modal community, so robust assignments look saturated and bridge nodes look pale. The same finding, now carrying its own stability. Step five applies to anyone whose result rests on LLM classification from Chapter 6: the model's self-reported probabilities are not calibrated, so the note must point to empirical accuracy against human coding as the relevant standard. Grade the caption as hard as the figure; what the uncertainty does not cover is the sentence most drafts omit.</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the visualization section by rereading the checkpoint table with the exercises filled in. The finding students chose at the start of the session has now been typed, designed, composed, and equipped with its uncertainty; combined with the morning's preregistration, frozen environment, and AI documentation package, its entire pipeline is inspectable, reproducible, and interpretable. That is the chapter's definition of scientific communication, achieved on their own work rather than asserted. Invite one or two students to show their artifact and name the checkpoint that changed their design the most.</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lecture the rows; students will consult this as a reference. Two remarks earn the slide. Zenodo answers a question every student eventually asks: how do I cite a specific version of my own code? Minting a DOI for an archived repository snapshot is the practical answer. And the closing caution is the chapter's: today's dashboard tool may not run in five years, which is exactly why the maintenance memo separates the durable analysis from the disposable interface. An updated version of this list, with starter scaffolding, lives on the companion site under tools.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are the chapter's reflective exercises; run them after the artifacts exist, because every prompt refers to something students just built. The first surfaces the garden of forking paths in their own pipeline, usually around exclusion rules. The second reliably produces the best exchange: students discover that cutting a caveat and cutting a decimal are different acts. For the third, push on differently persuasive: an overlapping-interval figure can still persuade, but of a more careful claim. The fourth grounds the AI-drafting debate in their own catch-rate rather than in opinions.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Quick self-test to close: cover the glosses and let students supply them. The first five terms package transparency, and each corresponds to a deliverable now sitting in their repositories. The last five package interpretability, and the unit of analysis deserves one final repetition since it is the cheapest error to prevent and the most damaging to miss. Point students to the glossary for formal definitions and remind them that the Rules, Memory, Knowledge vocabulary carries into Chapter 11, where documentation becomes an ethical obligation rather than only a methodological one.</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starter scaffolding on the hub is the fastest route into the integrative- artifact exercise: students clone a working report or dashboard skeleton and replace its content with their own pipeline. The environment-freezing exercises reliably surface version conflicts, which is pedagogically useful the first time and tedious the second; the setup page handles the tedium.</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leave with a communicable pipeline: preregistration, frozen environment, AI documentation package, designed figure, integrative artifact, uncertainty layer. Encourage them to keep the artifact alive; it is the natural seed of a thesis chapter or a conference submission. Chapter 11 asks who is accountable for what these pipelines produce, and the documentation built today is precisely what accountability will require. The companion hub hosts the dashboard and report starter templates and the maintained tool list, so their next project starts from scaffolding rather than from scratch.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2/" TargetMode="External"/><Relationship Id="rId3"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10/" TargetMode="External"/><Relationship Id="rId3"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tools/communication" TargetMode="External"/><Relationship Id="rId3" Type="http://schemas.openxmlformats.org/officeDocument/2006/relationships/notesSlide" Target="../notesSlides/not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10/" TargetMode="External"/><Relationship Id="rId3" Type="http://schemas.openxmlformats.org/officeDocument/2006/relationships/hyperlink" Target="https://cssprimer.org/tools/communication" TargetMode="External"/><Relationship Id="rId4" Type="http://schemas.openxmlformats.org/officeDocument/2006/relationships/hyperlink" Target="https://cssprimer.org/setup/" TargetMode="External"/><Relationship Id="rId5" Type="http://schemas.openxmlformats.org/officeDocument/2006/relationships/notesSlide" Target="../notesSlides/not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10</a:t>
            </a:r>
          </a:p>
          <a:p>
            <a:pPr>
              <a:spcAft>
                <a:spcPts val="3000"/>
              </a:spcAft>
            </a:pPr>
            <a:r>
              <a:rPr sz="3000" b="1" i="0">
                <a:solidFill>
                  <a:srgbClr val="191919"/>
                </a:solidFill>
                <a:latin typeface="Calibri"/>
              </a:rPr>
              <a:t>Communicating Your Pipeline: Tools, Tips, and Exercises</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4C1213"/>
                </a:solidFill>
                <a:latin typeface="Calibri"/>
              </a:rPr>
              <a:t>•  </a:t>
            </a:r>
            <a:r>
              <a:rPr sz="1900" b="0" i="0">
                <a:solidFill>
                  <a:srgbClr val="191919"/>
                </a:solidFill>
                <a:latin typeface="Calibri"/>
              </a:rPr>
              <a:t>Draft an adapted preregistration for an exploratory computational analysis</a:t>
            </a:r>
          </a:p>
          <a:p>
            <a:pPr algn="l">
              <a:spcAft>
                <a:spcPts val="1200"/>
              </a:spcAft>
            </a:pPr>
            <a:r>
              <a:rPr sz="1900" b="1" i="0">
                <a:solidFill>
                  <a:srgbClr val="4C1213"/>
                </a:solidFill>
                <a:latin typeface="Calibri"/>
              </a:rPr>
              <a:t>•  </a:t>
            </a:r>
            <a:r>
              <a:rPr sz="1900" b="0" i="0">
                <a:solidFill>
                  <a:srgbClr val="191919"/>
                </a:solidFill>
                <a:latin typeface="Calibri"/>
              </a:rPr>
              <a:t>Freeze a computational environment so a peer can rerun your analysis</a:t>
            </a:r>
          </a:p>
          <a:p>
            <a:pPr algn="l">
              <a:spcAft>
                <a:spcPts val="1200"/>
              </a:spcAft>
            </a:pPr>
            <a:r>
              <a:rPr sz="1900" b="1" i="0">
                <a:solidFill>
                  <a:srgbClr val="4C1213"/>
                </a:solidFill>
                <a:latin typeface="Calibri"/>
              </a:rPr>
              <a:t>•  </a:t>
            </a:r>
            <a:r>
              <a:rPr sz="1900" b="0" i="0">
                <a:solidFill>
                  <a:srgbClr val="191919"/>
                </a:solidFill>
                <a:latin typeface="Calibri"/>
              </a:rPr>
              <a:t>Assemble a Rules/Memory/Knowledge documentation package for AI-assisted coding</a:t>
            </a:r>
          </a:p>
          <a:p>
            <a:pPr algn="l">
              <a:spcAft>
                <a:spcPts val="1200"/>
              </a:spcAft>
            </a:pPr>
            <a:r>
              <a:rPr sz="1900" b="1" i="0">
                <a:solidFill>
                  <a:srgbClr val="4C1213"/>
                </a:solidFill>
                <a:latin typeface="Calibri"/>
              </a:rPr>
              <a:t>•  </a:t>
            </a:r>
            <a:r>
              <a:rPr sz="1900" b="0" i="0">
                <a:solidFill>
                  <a:srgbClr val="191919"/>
                </a:solidFill>
                <a:latin typeface="Calibri"/>
              </a:rPr>
              <a:t>Design honest figures with the 3-step framework and Kirk's design process</a:t>
            </a:r>
          </a:p>
          <a:p>
            <a:pPr algn="l">
              <a:spcAft>
                <a:spcPts val="1200"/>
              </a:spcAft>
            </a:pPr>
            <a:r>
              <a:rPr sz="1900" b="1" i="0">
                <a:solidFill>
                  <a:srgbClr val="4C1213"/>
                </a:solidFill>
                <a:latin typeface="Calibri"/>
              </a:rPr>
              <a:t>•  </a:t>
            </a:r>
            <a:r>
              <a:rPr sz="1900" b="0" i="0">
                <a:solidFill>
                  <a:srgbClr val="191919"/>
                </a:solidFill>
                <a:latin typeface="Calibri"/>
              </a:rPr>
              <a:t>Build an integrative artifact that carries its uncertainty with it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32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One cumulative artifact, three properties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Chapter 10</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Your corpus, your coded records, your network and prediction outputs</a:t>
            </a:r>
          </a:p>
          <a:p>
            <a:pPr algn="l">
              <a:spcAft>
                <a:spcPts val="1000"/>
              </a:spcAft>
            </a:pPr>
            <a:r>
              <a:rPr sz="1900" b="1" i="0">
                <a:solidFill>
                  <a:srgbClr val="00426A"/>
                </a:solidFill>
                <a:latin typeface="Calibri"/>
              </a:rPr>
              <a:t>•  </a:t>
            </a:r>
            <a:r>
              <a:rPr sz="1900" b="0" i="0">
                <a:solidFill>
                  <a:srgbClr val="191919"/>
                </a:solidFill>
                <a:latin typeface="Calibri"/>
              </a:rPr>
              <a:t>§10.1 Transparency: preregistration and a frozen environment</a:t>
            </a:r>
          </a:p>
          <a:p>
            <a:pPr algn="l">
              <a:spcAft>
                <a:spcPts val="1000"/>
              </a:spcAft>
            </a:pPr>
            <a:r>
              <a:rPr sz="1900" b="1" i="0">
                <a:solidFill>
                  <a:srgbClr val="00426A"/>
                </a:solidFill>
                <a:latin typeface="Calibri"/>
              </a:rPr>
              <a:t>•  </a:t>
            </a:r>
            <a:r>
              <a:rPr sz="1900" b="0" i="0">
                <a:solidFill>
                  <a:srgbClr val="191919"/>
                </a:solidFill>
                <a:latin typeface="Calibri"/>
              </a:rPr>
              <a:t>§10.2 AI documentation: a package an auditor can read</a:t>
            </a:r>
          </a:p>
          <a:p>
            <a:pPr algn="l">
              <a:spcAft>
                <a:spcPts val="1000"/>
              </a:spcAft>
            </a:pPr>
            <a:r>
              <a:rPr sz="1900" b="1" i="0">
                <a:solidFill>
                  <a:srgbClr val="00426A"/>
                </a:solidFill>
                <a:latin typeface="Calibri"/>
              </a:rPr>
              <a:t>•  </a:t>
            </a:r>
            <a:r>
              <a:rPr sz="1900" b="0" i="0">
                <a:solidFill>
                  <a:srgbClr val="191919"/>
                </a:solidFill>
                <a:latin typeface="Calibri"/>
              </a:rPr>
              <a:t>§10.3 Interpretability: from typed dataframe to uncertainty-aware artifact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chapter runs one project through inspectable, reproducible, and interpretable in turn.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32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§10.1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Transparency in practice</a:t>
            </a:r>
          </a:p>
        </p:txBody>
      </p:sp>
      <p:sp>
        <p:nvSpPr>
          <p:cNvPr id="4" name="Rectangle 3"/>
          <p:cNvSpPr/>
          <p:nvPr/>
        </p:nvSpPr>
        <p:spPr>
          <a:xfrm>
            <a:off x="722376" y="3977639"/>
            <a:ext cx="1554480" cy="45720"/>
          </a:xfrm>
          <a:prstGeom prst="rect">
            <a:avLst/>
          </a:prstGeom>
          <a:solidFill>
            <a:srgbClr val="4C12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Inspectability lets others see the steps; reproducibility lets them rerun the steps.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32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Register the procedure, not the prediction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Exploratory work can still lock corpus boundaries, preprocessing, and exclusion rules</a:t>
            </a:r>
          </a:p>
          <a:p>
            <a:pPr algn="l">
              <a:spcAft>
                <a:spcPts val="1000"/>
              </a:spcAft>
            </a:pPr>
            <a:r>
              <a:rPr sz="1900" b="1" i="0">
                <a:solidFill>
                  <a:srgbClr val="00426A"/>
                </a:solidFill>
                <a:latin typeface="Calibri"/>
              </a:rPr>
              <a:t>•  </a:t>
            </a:r>
            <a:r>
              <a:rPr sz="1900" b="0" i="0">
                <a:solidFill>
                  <a:srgbClr val="191919"/>
                </a:solidFill>
                <a:latin typeface="Calibri"/>
              </a:rPr>
              <a:t>Data-dependent choices get a decision procedure: “select </a:t>
            </a:r>
            <a:r>
              <a:rPr sz="1900" b="0" i="1">
                <a:solidFill>
                  <a:srgbClr val="191919"/>
                </a:solidFill>
                <a:latin typeface="Calibri"/>
              </a:rPr>
              <a:t>k</a:t>
            </a:r>
            <a:r>
              <a:rPr sz="1900" b="0" i="0">
                <a:solidFill>
                  <a:srgbClr val="191919"/>
                </a:solidFill>
                <a:latin typeface="Calibri"/>
              </a:rPr>
              <a:t> by held-out coherence”</a:t>
            </a:r>
          </a:p>
          <a:p>
            <a:pPr algn="l">
              <a:spcAft>
                <a:spcPts val="1000"/>
              </a:spcAft>
            </a:pPr>
            <a:r>
              <a:rPr sz="1900" b="1" i="0">
                <a:solidFill>
                  <a:srgbClr val="00426A"/>
                </a:solidFill>
                <a:latin typeface="Calibri"/>
              </a:rPr>
              <a:t>•  </a:t>
            </a:r>
            <a:r>
              <a:rPr sz="1900" b="0" i="0">
                <a:solidFill>
                  <a:srgbClr val="191919"/>
                </a:solidFill>
                <a:latin typeface="Calibri"/>
              </a:rPr>
              <a:t>Label every analysis confirmatory or exploratory; unlabeled mixing is the inflation channel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goal is a useful preregistration, not a performative one.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32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10.1: Adapted preregistration for an exploratory analysis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Choose one Chapter 8 analysis and a platform (OSF or AsPredicted)</a:t>
            </a:r>
          </a:p>
          <a:p>
            <a:pPr algn="l">
              <a:spcAft>
                <a:spcPts val="800"/>
              </a:spcAft>
            </a:pPr>
            <a:r>
              <a:rPr sz="1600" b="1" i="0">
                <a:solidFill>
                  <a:srgbClr val="00426A"/>
                </a:solidFill>
                <a:latin typeface="Calibri"/>
              </a:rPr>
              <a:t>•  </a:t>
            </a:r>
            <a:r>
              <a:rPr sz="1600" b="0" i="0">
                <a:solidFill>
                  <a:srgbClr val="191919"/>
                </a:solidFill>
                <a:latin typeface="Calibri"/>
              </a:rPr>
              <a:t>Lock down what you can: data source, exclusions, outcome, validation</a:t>
            </a:r>
          </a:p>
          <a:p>
            <a:pPr algn="l">
              <a:spcAft>
                <a:spcPts val="800"/>
              </a:spcAft>
            </a:pPr>
            <a:r>
              <a:rPr sz="1600" b="1" i="0">
                <a:solidFill>
                  <a:srgbClr val="00426A"/>
                </a:solidFill>
                <a:latin typeface="Calibri"/>
              </a:rPr>
              <a:t>•  </a:t>
            </a:r>
            <a:r>
              <a:rPr sz="1600" b="0" i="0">
                <a:solidFill>
                  <a:srgbClr val="191919"/>
                </a:solidFill>
                <a:latin typeface="Calibri"/>
              </a:rPr>
              <a:t>Write decision procedures for data-dependent choices</a:t>
            </a:r>
          </a:p>
          <a:p>
            <a:pPr algn="l">
              <a:spcAft>
                <a:spcPts val="800"/>
              </a:spcAft>
            </a:pPr>
            <a:r>
              <a:rPr sz="1600" b="1" i="0">
                <a:solidFill>
                  <a:srgbClr val="00426A"/>
                </a:solidFill>
                <a:latin typeface="Calibri"/>
              </a:rPr>
              <a:t>•  </a:t>
            </a:r>
            <a:r>
              <a:rPr sz="1600" b="0" i="0">
                <a:solidFill>
                  <a:srgbClr val="191919"/>
                </a:solidFill>
                <a:latin typeface="Calibri"/>
              </a:rPr>
              <a:t>Label each planned analysis confirmatory or exploratory</a:t>
            </a:r>
          </a:p>
          <a:p>
            <a:pPr algn="l">
              <a:spcAft>
                <a:spcPts val="800"/>
              </a:spcAft>
            </a:pPr>
            <a:r>
              <a:rPr sz="1600" b="1" i="0">
                <a:solidFill>
                  <a:srgbClr val="00426A"/>
                </a:solidFill>
                <a:latin typeface="Calibri"/>
              </a:rPr>
              <a:t>•  </a:t>
            </a:r>
            <a:r>
              <a:rPr sz="1600" b="0" i="0">
                <a:solidFill>
                  <a:srgbClr val="191919"/>
                </a:solidFill>
                <a:latin typeface="Calibri"/>
              </a:rPr>
              <a:t>Reflect: would a registered report have been feasible?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4C1213"/>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One completed analysis from Chapter 8, with its script</a:t>
            </a:r>
          </a:p>
          <a:p>
            <a:pPr algn="l">
              <a:spcAft>
                <a:spcPts val="500"/>
              </a:spcAft>
            </a:pPr>
            <a:r>
              <a:rPr sz="1300" b="1" i="0">
                <a:solidFill>
                  <a:srgbClr val="00426A"/>
                </a:solidFill>
                <a:latin typeface="Calibri"/>
              </a:rPr>
              <a:t>•  </a:t>
            </a:r>
            <a:r>
              <a:rPr sz="1300" b="0" i="0">
                <a:solidFill>
                  <a:srgbClr val="191919"/>
                </a:solidFill>
                <a:latin typeface="Calibri"/>
              </a:rPr>
              <a:t>An account on OSF or AsPredicted</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timestamped preregistration, plus a half-page note listing what you fixed in advance, what you specified as procedure, and what remains exploratory.</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32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Why “the analysis ran” is not “the analysis runs”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 NetworkX update can change the Louvain partition next year</a:t>
            </a:r>
          </a:p>
          <a:p>
            <a:pPr algn="l">
              <a:spcAft>
                <a:spcPts val="1000"/>
              </a:spcAft>
            </a:pPr>
            <a:r>
              <a:rPr sz="1900" b="1" i="0">
                <a:solidFill>
                  <a:srgbClr val="00426A"/>
                </a:solidFill>
                <a:latin typeface="Calibri"/>
              </a:rPr>
              <a:t>•  </a:t>
            </a:r>
            <a:r>
              <a:rPr sz="1900" b="0" i="0">
                <a:solidFill>
                  <a:srgbClr val="191919"/>
                </a:solidFill>
                <a:latin typeface="Calibri"/>
              </a:rPr>
              <a:t>A collaborator's older igraph can change it today</a:t>
            </a:r>
          </a:p>
          <a:p>
            <a:pPr algn="l">
              <a:spcAft>
                <a:spcPts val="1000"/>
              </a:spcAft>
            </a:pPr>
            <a:r>
              <a:rPr sz="1900" b="1" i="0">
                <a:solidFill>
                  <a:srgbClr val="00426A"/>
                </a:solidFill>
                <a:latin typeface="Calibri"/>
              </a:rPr>
              <a:t>•  </a:t>
            </a:r>
            <a:r>
              <a:rPr sz="1900" b="0" i="0">
                <a:solidFill>
                  <a:srgbClr val="191919"/>
                </a:solidFill>
                <a:latin typeface="Calibri"/>
              </a:rPr>
              <a:t>Pinned versions plus recorded seeds close both gaps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Reproducibility is a property of the environment, not just the script.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32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10.2: Freeze your computational environment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Inventory dependencies: `pip freeze` or `renv::snapshot()`</a:t>
            </a:r>
          </a:p>
          <a:p>
            <a:pPr algn="l">
              <a:spcAft>
                <a:spcPts val="800"/>
              </a:spcAft>
            </a:pPr>
            <a:r>
              <a:rPr sz="1600" b="1" i="0">
                <a:solidFill>
                  <a:srgbClr val="00426A"/>
                </a:solidFill>
                <a:latin typeface="Calibri"/>
              </a:rPr>
              <a:t>•  </a:t>
            </a:r>
            <a:r>
              <a:rPr sz="1600" b="0" i="0">
                <a:solidFill>
                  <a:srgbClr val="191919"/>
                </a:solidFill>
                <a:latin typeface="Calibri"/>
              </a:rPr>
              <a:t>Generate a lock file with exact pins, never `&gt;=`</a:t>
            </a:r>
          </a:p>
          <a:p>
            <a:pPr algn="l">
              <a:spcAft>
                <a:spcPts val="800"/>
              </a:spcAft>
            </a:pPr>
            <a:r>
              <a:rPr sz="1600" b="1" i="0">
                <a:solidFill>
                  <a:srgbClr val="00426A"/>
                </a:solidFill>
                <a:latin typeface="Calibri"/>
              </a:rPr>
              <a:t>•  </a:t>
            </a:r>
            <a:r>
              <a:rPr sz="1600" b="0" i="0">
                <a:solidFill>
                  <a:srgbClr val="191919"/>
                </a:solidFill>
                <a:latin typeface="Calibri"/>
              </a:rPr>
              <a:t>Seed stochastic steps; run at least three seeds and report the spread</a:t>
            </a:r>
          </a:p>
          <a:p>
            <a:pPr algn="l">
              <a:spcAft>
                <a:spcPts val="800"/>
              </a:spcAft>
            </a:pPr>
            <a:r>
              <a:rPr sz="1600" b="1" i="0">
                <a:solidFill>
                  <a:srgbClr val="00426A"/>
                </a:solidFill>
                <a:latin typeface="Calibri"/>
              </a:rPr>
              <a:t>•  </a:t>
            </a:r>
            <a:r>
              <a:rPr sz="1600" b="0" i="0">
                <a:solidFill>
                  <a:srgbClr val="191919"/>
                </a:solidFill>
                <a:latin typeface="Calibri"/>
              </a:rPr>
              <a:t>Archive the OpenAlex snapshot as a dated, read-only file</a:t>
            </a:r>
          </a:p>
          <a:p>
            <a:pPr algn="l">
              <a:spcAft>
                <a:spcPts val="800"/>
              </a:spcAft>
            </a:pPr>
            <a:r>
              <a:rPr sz="1600" b="1" i="0">
                <a:solidFill>
                  <a:srgbClr val="00426A"/>
                </a:solidFill>
                <a:latin typeface="Calibri"/>
              </a:rPr>
              <a:t>•  </a:t>
            </a:r>
            <a:r>
              <a:rPr sz="1600" b="0" i="0">
                <a:solidFill>
                  <a:srgbClr val="191919"/>
                </a:solidFill>
                <a:latin typeface="Calibri"/>
              </a:rPr>
              <a:t>Place yourself on Gundersen's R1–R4 scale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4C1213"/>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analysis script from Exercise 10.1</a:t>
            </a:r>
          </a:p>
          <a:p>
            <a:pPr algn="l">
              <a:spcAft>
                <a:spcPts val="500"/>
              </a:spcAft>
            </a:pPr>
            <a:r>
              <a:rPr sz="1300" b="1" i="0">
                <a:solidFill>
                  <a:srgbClr val="00426A"/>
                </a:solidFill>
                <a:latin typeface="Calibri"/>
              </a:rPr>
              <a:t>•  </a:t>
            </a:r>
            <a:r>
              <a:rPr sz="1300" b="0" i="0">
                <a:solidFill>
                  <a:srgbClr val="191919"/>
                </a:solidFill>
                <a:latin typeface="Calibri"/>
              </a:rPr>
              <a:t>The environment it currently runs in</a:t>
            </a:r>
          </a:p>
          <a:p>
            <a:pPr algn="l">
              <a:spcAft>
                <a:spcPts val="500"/>
              </a:spcAft>
            </a:pPr>
            <a:r>
              <a:rPr sz="1300" b="1" i="0">
                <a:solidFill>
                  <a:srgbClr val="00426A"/>
                </a:solidFill>
                <a:latin typeface="Calibri"/>
              </a:rPr>
              <a:t>•  </a:t>
            </a:r>
            <a:r>
              <a:rPr sz="1300" b="0" i="0">
                <a:solidFill>
                  <a:srgbClr val="191919"/>
                </a:solidFill>
                <a:latin typeface="Calibri"/>
              </a:rPr>
              <a:t>A version-control repository</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A repository a peer can clone and run: pinned environment, seeded script, and a README stating your Gundersen rung and what the next rung requires.</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32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Gundersen's rungs: what did you actually share?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R1 Description: a methods section the reader must translate into code</a:t>
            </a:r>
          </a:p>
          <a:p>
            <a:pPr algn="l">
              <a:spcAft>
                <a:spcPts val="1000"/>
              </a:spcAft>
            </a:pPr>
            <a:r>
              <a:rPr sz="1900" b="1" i="0">
                <a:solidFill>
                  <a:srgbClr val="00426A"/>
                </a:solidFill>
                <a:latin typeface="Calibri"/>
              </a:rPr>
              <a:t>•  </a:t>
            </a:r>
            <a:r>
              <a:rPr sz="1900" b="0" i="0">
                <a:solidFill>
                  <a:srgbClr val="191919"/>
                </a:solidFill>
                <a:latin typeface="Calibri"/>
              </a:rPr>
              <a:t>R2 adds the code; R3 adds the data</a:t>
            </a:r>
          </a:p>
          <a:p>
            <a:pPr algn="l">
              <a:spcAft>
                <a:spcPts val="1000"/>
              </a:spcAft>
            </a:pPr>
            <a:r>
              <a:rPr sz="1900" b="1" i="0">
                <a:solidFill>
                  <a:srgbClr val="00426A"/>
                </a:solidFill>
                <a:latin typeface="Calibri"/>
              </a:rPr>
              <a:t>•  </a:t>
            </a:r>
            <a:r>
              <a:rPr sz="1900" b="0" i="0">
                <a:solidFill>
                  <a:srgbClr val="191919"/>
                </a:solidFill>
                <a:latin typeface="Calibri"/>
              </a:rPr>
              <a:t>R4 Experiment: description, code, and data as one package</a:t>
            </a:r>
          </a:p>
          <a:p>
            <a:pPr algn="l">
              <a:spcAft>
                <a:spcPts val="1000"/>
              </a:spcAft>
            </a:pPr>
            <a:r>
              <a:rPr sz="1900" b="1" i="0">
                <a:solidFill>
                  <a:srgbClr val="00426A"/>
                </a:solidFill>
                <a:latin typeface="Calibri"/>
              </a:rPr>
              <a:t>•  </a:t>
            </a:r>
            <a:r>
              <a:rPr sz="1900" b="0" i="0">
                <a:solidFill>
                  <a:srgbClr val="191919"/>
                </a:solidFill>
                <a:latin typeface="Calibri"/>
              </a:rPr>
              <a:t>Freezing the environment is what lets an R4 package actually rerun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Most projects sit at R2; the missing rung is usually the data snapshot.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32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§10.2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Documenting the AI-assisted workflow</a:t>
            </a:r>
          </a:p>
        </p:txBody>
      </p:sp>
      <p:sp>
        <p:nvSpPr>
          <p:cNvPr id="4" name="Rectangle 3"/>
          <p:cNvSpPr/>
          <p:nvPr/>
        </p:nvSpPr>
        <p:spPr>
          <a:xfrm>
            <a:off x="722376" y="3977639"/>
            <a:ext cx="1554480" cy="45720"/>
          </a:xfrm>
          <a:prstGeom prst="rect">
            <a:avLst/>
          </a:prstGeom>
          <a:solidFill>
            <a:srgbClr val="4C12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When an LLM did part of the analysis, code and data alone cannot carry the method.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32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“Used GPT-4 with a prompt” is unauditable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The prompt, model version, and iteration history are methodological choices</a:t>
            </a:r>
          </a:p>
          <a:p>
            <a:pPr algn="l">
              <a:spcAft>
                <a:spcPts val="1000"/>
              </a:spcAft>
            </a:pPr>
            <a:r>
              <a:rPr sz="1900" b="1" i="0">
                <a:solidFill>
                  <a:srgbClr val="00426A"/>
                </a:solidFill>
                <a:latin typeface="Calibri"/>
              </a:rPr>
              <a:t>•  </a:t>
            </a:r>
            <a:r>
              <a:rPr sz="1900" b="0" i="0">
                <a:solidFill>
                  <a:srgbClr val="191919"/>
                </a:solidFill>
                <a:latin typeface="Calibri"/>
              </a:rPr>
              <a:t>End state: promptbook under `kb/codebooks/`, promptlog under `memory/`, discipline in the rules file</a:t>
            </a:r>
          </a:p>
          <a:p>
            <a:pPr algn="l">
              <a:spcAft>
                <a:spcPts val="1000"/>
              </a:spcAft>
            </a:pPr>
            <a:r>
              <a:rPr sz="1900" b="1" i="0">
                <a:solidFill>
                  <a:srgbClr val="00426A"/>
                </a:solidFill>
                <a:latin typeface="Calibri"/>
              </a:rPr>
              <a:t>•  </a:t>
            </a:r>
            <a:r>
              <a:rPr sz="1900" b="0" i="0">
                <a:solidFill>
                  <a:srgbClr val="191919"/>
                </a:solidFill>
                <a:latin typeface="Calibri"/>
              </a:rPr>
              <a:t>Each artifact belongs to exactly one layer</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promptbook is to an LLM what a codebook is to a human coder.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32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10.3: Build a Rules/Memory/Knowledge package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Knowledge: save the complete promptbook, with model ID and parameters</a:t>
            </a:r>
          </a:p>
          <a:p>
            <a:pPr algn="l">
              <a:spcAft>
                <a:spcPts val="800"/>
              </a:spcAft>
            </a:pPr>
            <a:r>
              <a:rPr sz="1600" b="1" i="0">
                <a:solidFill>
                  <a:srgbClr val="00426A"/>
                </a:solidFill>
                <a:latin typeface="Calibri"/>
              </a:rPr>
              <a:t>•  </a:t>
            </a:r>
            <a:r>
              <a:rPr sz="1600" b="0" i="0">
                <a:solidFill>
                  <a:srgbClr val="191919"/>
                </a:solidFill>
                <a:latin typeface="Calibri"/>
              </a:rPr>
              <a:t>Memory: reconstruct the promptlog and dated run notes</a:t>
            </a:r>
          </a:p>
          <a:p>
            <a:pPr algn="l">
              <a:spcAft>
                <a:spcPts val="800"/>
              </a:spcAft>
            </a:pPr>
            <a:r>
              <a:rPr sz="1600" b="1" i="0">
                <a:solidFill>
                  <a:srgbClr val="00426A"/>
                </a:solidFill>
                <a:latin typeface="Calibri"/>
              </a:rPr>
              <a:t>•  </a:t>
            </a:r>
            <a:r>
              <a:rPr sz="1600" b="0" i="0">
                <a:solidFill>
                  <a:srgbClr val="191919"/>
                </a:solidFill>
                <a:latin typeface="Calibri"/>
              </a:rPr>
              <a:t>Rules: codify logging and validation discipline in the project rules file</a:t>
            </a:r>
          </a:p>
          <a:p>
            <a:pPr algn="l">
              <a:spcAft>
                <a:spcPts val="800"/>
              </a:spcAft>
            </a:pPr>
            <a:r>
              <a:rPr sz="1600" b="1" i="0">
                <a:solidFill>
                  <a:srgbClr val="00426A"/>
                </a:solidFill>
                <a:latin typeface="Calibri"/>
              </a:rPr>
              <a:t>•  </a:t>
            </a:r>
            <a:r>
              <a:rPr sz="1600" b="0" i="0">
                <a:solidFill>
                  <a:srgbClr val="191919"/>
                </a:solidFill>
                <a:latin typeface="Calibri"/>
              </a:rPr>
              <a:t>Document validation: sample, agreement metric, subgroups, failures</a:t>
            </a:r>
          </a:p>
          <a:p>
            <a:pPr algn="l">
              <a:spcAft>
                <a:spcPts val="800"/>
              </a:spcAft>
            </a:pPr>
            <a:r>
              <a:rPr sz="1600" b="1" i="0">
                <a:solidFill>
                  <a:srgbClr val="00426A"/>
                </a:solidFill>
                <a:latin typeface="Calibri"/>
              </a:rPr>
              <a:t>•  </a:t>
            </a:r>
            <a:r>
              <a:rPr sz="1600" b="0" i="0">
                <a:solidFill>
                  <a:srgbClr val="191919"/>
                </a:solidFill>
                <a:latin typeface="Calibri"/>
              </a:rPr>
              <a:t>Hand the package to a peer and have them regenerate a sample</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4C1213"/>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Prompts, model settings, and outputs from your Chapter 6 coding</a:t>
            </a:r>
          </a:p>
          <a:p>
            <a:pPr algn="l">
              <a:spcAft>
                <a:spcPts val="500"/>
              </a:spcAft>
            </a:pPr>
            <a:r>
              <a:rPr sz="1300" b="1" i="0">
                <a:solidFill>
                  <a:srgbClr val="00426A"/>
                </a:solidFill>
                <a:latin typeface="Calibri"/>
              </a:rPr>
              <a:t>•  </a:t>
            </a:r>
            <a:r>
              <a:rPr sz="1300" b="0" i="0">
                <a:solidFill>
                  <a:srgbClr val="191919"/>
                </a:solidFill>
                <a:latin typeface="Calibri"/>
              </a:rPr>
              <a:t>Whatever record you kept of how they changed</a:t>
            </a:r>
          </a:p>
          <a:p>
            <a:pPr algn="l">
              <a:spcAft>
                <a:spcPts val="500"/>
              </a:spcAft>
            </a:pPr>
            <a:r>
              <a:rPr sz="1300" b="1" i="0">
                <a:solidFill>
                  <a:srgbClr val="00426A"/>
                </a:solidFill>
                <a:latin typeface="Calibri"/>
              </a:rPr>
              <a:t>•  </a:t>
            </a:r>
            <a:r>
              <a:rPr sz="1300" b="0" i="0">
                <a:solidFill>
                  <a:srgbClr val="191919"/>
                </a:solidFill>
                <a:latin typeface="Calibri"/>
              </a:rPr>
              <a:t>A peer willing to try reproducing a sample</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three-layer package plus the validation report and a note on what your peer could not reproduce.</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Chapter 2 templates</a:t>
            </a:r>
            <a:r>
              <a:rPr sz="1150" b="0" i="0">
                <a:solidFill>
                  <a:srgbClr val="5F6368"/>
                </a:solidFill>
                <a:latin typeface="Calibri"/>
              </a:rPr>
              <a:t>  ·  cssprimer.org/ch02/</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32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§10.3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Designing for interpretability</a:t>
            </a:r>
          </a:p>
        </p:txBody>
      </p:sp>
      <p:sp>
        <p:nvSpPr>
          <p:cNvPr id="4" name="Rectangle 3"/>
          <p:cNvSpPr/>
          <p:nvPr/>
        </p:nvSpPr>
        <p:spPr>
          <a:xfrm>
            <a:off x="722376" y="3977639"/>
            <a:ext cx="1554480" cy="45720"/>
          </a:xfrm>
          <a:prstGeom prst="rect">
            <a:avLst/>
          </a:prstGeom>
          <a:solidFill>
            <a:srgbClr val="4C121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From a typed dataframe to a figure, an artifact, and an uncertainty layer.</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32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chart should be the last place a problem appears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Visualization is where earlier mistakes become legible: wrong unit, missing dimension, mismatched type</a:t>
            </a:r>
          </a:p>
          <a:p>
            <a:pPr algn="l">
              <a:spcAft>
                <a:spcPts val="1000"/>
              </a:spcAft>
            </a:pPr>
            <a:r>
              <a:rPr sz="1900" b="1" i="0">
                <a:solidFill>
                  <a:srgbClr val="00426A"/>
                </a:solidFill>
                <a:latin typeface="Calibri"/>
              </a:rPr>
              <a:t>•  </a:t>
            </a:r>
            <a:r>
              <a:rPr sz="1900" b="0" i="0">
                <a:solidFill>
                  <a:srgbClr val="191919"/>
                </a:solidFill>
                <a:latin typeface="Calibri"/>
              </a:rPr>
              <a:t>The frameworks are checkpoints at different scales, not alternatives</a:t>
            </a:r>
          </a:p>
          <a:p>
            <a:pPr algn="l">
              <a:spcAft>
                <a:spcPts val="1000"/>
              </a:spcAft>
            </a:pPr>
            <a:r>
              <a:rPr sz="1900" b="1" i="0">
                <a:solidFill>
                  <a:srgbClr val="00426A"/>
                </a:solidFill>
                <a:latin typeface="Calibri"/>
              </a:rPr>
              <a:t>•  </a:t>
            </a:r>
            <a:r>
              <a:rPr sz="1900" b="0" i="0">
                <a:solidFill>
                  <a:srgbClr val="191919"/>
                </a:solidFill>
                <a:latin typeface="Calibri"/>
              </a:rPr>
              <a:t>Each checkpoint hands a defined artifact to the next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When a visualization fails, the pipeline tells you which checkpoint to revisit.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32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Frameworks as checkpoints along one pipeline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3328416"/>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Stage</a:t>
                      </a:r>
                    </a:p>
                  </a:txBody>
                  <a:tcPr>
                    <a:solidFill>
                      <a:srgbClr val="4C1213"/>
                    </a:solidFill>
                  </a:tcPr>
                </a:tc>
                <a:tc>
                  <a:txBody>
                    <a:bodyPr wrap="square"/>
                    <a:lstStyle/>
                    <a:p>
                      <a:r>
                        <a:rPr sz="1600" b="1" i="0">
                          <a:solidFill>
                            <a:srgbClr val="FFFFFF"/>
                          </a:solidFill>
                          <a:latin typeface="Calibri"/>
                        </a:rPr>
                        <a:t>Framework</a:t>
                      </a:r>
                    </a:p>
                  </a:txBody>
                  <a:tcPr>
                    <a:solidFill>
                      <a:srgbClr val="4C1213"/>
                    </a:solidFill>
                  </a:tcPr>
                </a:tc>
                <a:tc>
                  <a:txBody>
                    <a:bodyPr wrap="square"/>
                    <a:lstStyle/>
                    <a:p>
                      <a:r>
                        <a:rPr sz="1600" b="1" i="0">
                          <a:solidFill>
                            <a:srgbClr val="FFFFFF"/>
                          </a:solidFill>
                          <a:latin typeface="Calibri"/>
                        </a:rPr>
                        <a:t>Input → output</a:t>
                      </a:r>
                    </a:p>
                  </a:txBody>
                  <a:tcPr>
                    <a:solidFill>
                      <a:srgbClr val="4C1213"/>
                    </a:solidFill>
                  </a:tcPr>
                </a:tc>
              </a:tr>
              <a:tr h="475488">
                <a:tc>
                  <a:txBody>
                    <a:bodyPr wrap="square"/>
                    <a:lstStyle/>
                    <a:p>
                      <a:r>
                        <a:rPr sz="1500" b="0" i="0">
                          <a:solidFill>
                            <a:srgbClr val="191919"/>
                          </a:solidFill>
                          <a:latin typeface="Calibri"/>
                        </a:rPr>
                        <a:t>Format the data</a:t>
                      </a:r>
                    </a:p>
                  </a:txBody>
                  <a:tcPr>
                    <a:solidFill>
                      <a:srgbClr val="FFFFFF"/>
                    </a:solidFill>
                  </a:tcPr>
                </a:tc>
                <a:tc>
                  <a:txBody>
                    <a:bodyPr wrap="square"/>
                    <a:lstStyle/>
                    <a:p>
                      <a:r>
                        <a:rPr sz="1500" b="0" i="0">
                          <a:solidFill>
                            <a:srgbClr val="191919"/>
                          </a:solidFill>
                          <a:latin typeface="Calibri"/>
                        </a:rPr>
                        <a:t>Tidy data (Ch. 3)</a:t>
                      </a:r>
                    </a:p>
                  </a:txBody>
                  <a:tcPr>
                    <a:solidFill>
                      <a:srgbClr val="FFFFFF"/>
                    </a:solidFill>
                  </a:tcPr>
                </a:tc>
                <a:tc>
                  <a:txBody>
                    <a:bodyPr wrap="square"/>
                    <a:lstStyle/>
                    <a:p>
                      <a:r>
                        <a:rPr sz="1500" b="0" i="0">
                          <a:solidFill>
                            <a:srgbClr val="191919"/>
                          </a:solidFill>
                          <a:latin typeface="Calibri"/>
                        </a:rPr>
                        <a:t>raw records → rectangular tidy table</a:t>
                      </a:r>
                    </a:p>
                  </a:txBody>
                  <a:tcPr>
                    <a:solidFill>
                      <a:srgbClr val="FFFFFF"/>
                    </a:solidFill>
                  </a:tcPr>
                </a:tc>
              </a:tr>
              <a:tr h="475488">
                <a:tc>
                  <a:txBody>
                    <a:bodyPr wrap="square"/>
                    <a:lstStyle/>
                    <a:p>
                      <a:r>
                        <a:rPr sz="1500" b="0" i="0">
                          <a:solidFill>
                            <a:srgbClr val="191919"/>
                          </a:solidFill>
                          <a:latin typeface="Calibri"/>
                        </a:rPr>
                        <a:t>Bridge data to design</a:t>
                      </a:r>
                    </a:p>
                  </a:txBody>
                  <a:tcPr>
                    <a:solidFill>
                      <a:srgbClr val="FAF9F7"/>
                    </a:solidFill>
                  </a:tcPr>
                </a:tc>
                <a:tc>
                  <a:txBody>
                    <a:bodyPr wrap="square"/>
                    <a:lstStyle/>
                    <a:p>
                      <a:r>
                        <a:rPr sz="1500" b="0" i="0">
                          <a:solidFill>
                            <a:srgbClr val="191919"/>
                          </a:solidFill>
                          <a:latin typeface="Calibri"/>
                        </a:rPr>
                        <a:t>3-step viz-making (§10.3)</a:t>
                      </a:r>
                    </a:p>
                  </a:txBody>
                  <a:tcPr>
                    <a:solidFill>
                      <a:srgbClr val="FAF9F7"/>
                    </a:solidFill>
                  </a:tcPr>
                </a:tc>
                <a:tc>
                  <a:txBody>
                    <a:bodyPr wrap="square"/>
                    <a:lstStyle/>
                    <a:p>
                      <a:r>
                        <a:rPr sz="1500" b="0" i="0">
                          <a:solidFill>
                            <a:srgbClr val="191919"/>
                          </a:solidFill>
                          <a:latin typeface="Calibri"/>
                        </a:rPr>
                        <a:t>tidy table + question → typed dataframe + honest encodings</a:t>
                      </a:r>
                    </a:p>
                  </a:txBody>
                  <a:tcPr>
                    <a:solidFill>
                      <a:srgbClr val="FAF9F7"/>
                    </a:solidFill>
                  </a:tcPr>
                </a:tc>
              </a:tr>
              <a:tr h="475488">
                <a:tc>
                  <a:txBody>
                    <a:bodyPr wrap="square"/>
                    <a:lstStyle/>
                    <a:p>
                      <a:r>
                        <a:rPr sz="1500" b="0" i="0">
                          <a:solidFill>
                            <a:srgbClr val="191919"/>
                          </a:solidFill>
                          <a:latin typeface="Calibri"/>
                        </a:rPr>
                        <a:t>Run the design cycle</a:t>
                      </a:r>
                    </a:p>
                  </a:txBody>
                  <a:tcPr>
                    <a:solidFill>
                      <a:srgbClr val="FFFFFF"/>
                    </a:solidFill>
                  </a:tcPr>
                </a:tc>
                <a:tc>
                  <a:txBody>
                    <a:bodyPr wrap="square"/>
                    <a:lstStyle/>
                    <a:p>
                      <a:r>
                        <a:rPr sz="1500" b="0" i="0">
                          <a:solidFill>
                            <a:srgbClr val="191919"/>
                          </a:solidFill>
                          <a:latin typeface="Calibri"/>
                        </a:rPr>
                        <a:t>Kirk's four stages (Ch. 9)</a:t>
                      </a:r>
                    </a:p>
                  </a:txBody>
                  <a:tcPr>
                    <a:solidFill>
                      <a:srgbClr val="FFFFFF"/>
                    </a:solidFill>
                  </a:tcPr>
                </a:tc>
                <a:tc>
                  <a:txBody>
                    <a:bodyPr wrap="square"/>
                    <a:lstStyle/>
                    <a:p>
                      <a:r>
                        <a:rPr sz="1500" b="0" i="0">
                          <a:solidFill>
                            <a:srgbClr val="191919"/>
                          </a:solidFill>
                          <a:latin typeface="Calibri"/>
                        </a:rPr>
                        <a:t>finding + audience → finished figure</a:t>
                      </a:r>
                    </a:p>
                  </a:txBody>
                  <a:tcPr>
                    <a:solidFill>
                      <a:srgbClr val="FFFFFF"/>
                    </a:solidFill>
                  </a:tcPr>
                </a:tc>
              </a:tr>
              <a:tr h="475488">
                <a:tc>
                  <a:txBody>
                    <a:bodyPr wrap="square"/>
                    <a:lstStyle/>
                    <a:p>
                      <a:r>
                        <a:rPr sz="1500" b="0" i="0">
                          <a:solidFill>
                            <a:srgbClr val="191919"/>
                          </a:solidFill>
                          <a:latin typeface="Calibri"/>
                        </a:rPr>
                        <a:t>Evaluate the figure</a:t>
                      </a:r>
                    </a:p>
                  </a:txBody>
                  <a:tcPr>
                    <a:solidFill>
                      <a:srgbClr val="FAF9F7"/>
                    </a:solidFill>
                  </a:tcPr>
                </a:tc>
                <a:tc>
                  <a:txBody>
                    <a:bodyPr wrap="square"/>
                    <a:lstStyle/>
                    <a:p>
                      <a:r>
                        <a:rPr sz="1500" b="0" i="0">
                          <a:solidFill>
                            <a:srgbClr val="191919"/>
                          </a:solidFill>
                          <a:latin typeface="Calibri"/>
                        </a:rPr>
                        <a:t>Trustworthy / accessible / elegant (Ch. 9)</a:t>
                      </a:r>
                    </a:p>
                  </a:txBody>
                  <a:tcPr>
                    <a:solidFill>
                      <a:srgbClr val="FAF9F7"/>
                    </a:solidFill>
                  </a:tcPr>
                </a:tc>
                <a:tc>
                  <a:txBody>
                    <a:bodyPr wrap="square"/>
                    <a:lstStyle/>
                    <a:p>
                      <a:r>
                        <a:rPr sz="1500" b="0" i="0">
                          <a:solidFill>
                            <a:srgbClr val="191919"/>
                          </a:solidFill>
                          <a:latin typeface="Calibri"/>
                        </a:rPr>
                        <a:t>candidate → refined figure</a:t>
                      </a:r>
                    </a:p>
                  </a:txBody>
                  <a:tcPr>
                    <a:solidFill>
                      <a:srgbClr val="FAF9F7"/>
                    </a:solidFill>
                  </a:tcPr>
                </a:tc>
              </a:tr>
              <a:tr h="475488">
                <a:tc>
                  <a:txBody>
                    <a:bodyPr wrap="square"/>
                    <a:lstStyle/>
                    <a:p>
                      <a:r>
                        <a:rPr sz="1500" b="0" i="0">
                          <a:solidFill>
                            <a:srgbClr val="191919"/>
                          </a:solidFill>
                          <a:latin typeface="Calibri"/>
                        </a:rPr>
                        <a:t>Quantify uncertainty</a:t>
                      </a:r>
                    </a:p>
                  </a:txBody>
                  <a:tcPr>
                    <a:solidFill>
                      <a:srgbClr val="FFFFFF"/>
                    </a:solidFill>
                  </a:tcPr>
                </a:tc>
                <a:tc>
                  <a:txBody>
                    <a:bodyPr wrap="square"/>
                    <a:lstStyle/>
                    <a:p>
                      <a:r>
                        <a:rPr sz="1500" b="0" i="0">
                          <a:solidFill>
                            <a:srgbClr val="191919"/>
                          </a:solidFill>
                          <a:latin typeface="Calibri"/>
                        </a:rPr>
                        <a:t>Statistical / model / algorithmic (§10.3)</a:t>
                      </a:r>
                    </a:p>
                  </a:txBody>
                  <a:tcPr>
                    <a:solidFill>
                      <a:srgbClr val="FFFFFF"/>
                    </a:solidFill>
                  </a:tcPr>
                </a:tc>
                <a:tc>
                  <a:txBody>
                    <a:bodyPr wrap="square"/>
                    <a:lstStyle/>
                    <a:p>
                      <a:r>
                        <a:rPr sz="1500" b="0" i="0">
                          <a:solidFill>
                            <a:srgbClr val="191919"/>
                          </a:solidFill>
                          <a:latin typeface="Calibri"/>
                        </a:rPr>
                        <a:t>refined figure + reruns → uncertainty-aware figure</a:t>
                      </a:r>
                    </a:p>
                  </a:txBody>
                  <a:tcPr>
                    <a:solidFill>
                      <a:srgbClr val="FFFFFF"/>
                    </a:solidFill>
                  </a:tcPr>
                </a:tc>
              </a:tr>
              <a:tr h="475488">
                <a:tc>
                  <a:txBody>
                    <a:bodyPr wrap="square"/>
                    <a:lstStyle/>
                    <a:p>
                      <a:r>
                        <a:rPr sz="1500" b="0" i="0">
                          <a:solidFill>
                            <a:srgbClr val="191919"/>
                          </a:solidFill>
                          <a:latin typeface="Calibri"/>
                        </a:rPr>
                        <a:t>Frame the pipeline</a:t>
                      </a:r>
                    </a:p>
                  </a:txBody>
                  <a:tcPr>
                    <a:solidFill>
                      <a:srgbClr val="FAF9F7"/>
                    </a:solidFill>
                  </a:tcPr>
                </a:tc>
                <a:tc>
                  <a:txBody>
                    <a:bodyPr wrap="square"/>
                    <a:lstStyle/>
                    <a:p>
                      <a:r>
                        <a:rPr sz="1500" b="0" i="0">
                          <a:solidFill>
                            <a:srgbClr val="191919"/>
                          </a:solidFill>
                          <a:latin typeface="Calibri"/>
                        </a:rPr>
                        <a:t>Inspectable / reproducible / interpretable (Ch. 9)</a:t>
                      </a:r>
                    </a:p>
                  </a:txBody>
                  <a:tcPr>
                    <a:solidFill>
                      <a:srgbClr val="FAF9F7"/>
                    </a:solidFill>
                  </a:tcPr>
                </a:tc>
                <a:tc>
                  <a:txBody>
                    <a:bodyPr wrap="square"/>
                    <a:lstStyle/>
                    <a:p>
                      <a:r>
                        <a:rPr sz="1500" b="0" i="0">
                          <a:solidFill>
                            <a:srgbClr val="191919"/>
                          </a:solidFill>
                          <a:latin typeface="Calibri"/>
                        </a:rPr>
                        <a:t>workflow + figure → scientific communication</a:t>
                      </a:r>
                    </a:p>
                  </a:txBody>
                  <a:tcPr>
                    <a:solidFill>
                      <a:srgbClr val="FAF9F7"/>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One artifact travels the whole table: raw records to communicable science.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32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Step 1: what is the unit of analysis?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One mark on the chart represents one unit: author, paper, dyad, document, model run</a:t>
            </a:r>
          </a:p>
          <a:p>
            <a:pPr algn="l">
              <a:spcAft>
                <a:spcPts val="1000"/>
              </a:spcAft>
            </a:pPr>
            <a:r>
              <a:rPr sz="1900" b="1" i="0">
                <a:solidFill>
                  <a:srgbClr val="00426A"/>
                </a:solidFill>
                <a:latin typeface="Calibri"/>
              </a:rPr>
              <a:t>•  </a:t>
            </a:r>
            <a:r>
              <a:rPr sz="1900" b="0" i="0">
                <a:solidFill>
                  <a:srgbClr val="191919"/>
                </a:solidFill>
                <a:latin typeface="Calibri"/>
              </a:rPr>
              <a:t>“One dot = one author” and “one dot = one paper” are different visualizations</a:t>
            </a:r>
          </a:p>
          <a:p>
            <a:pPr algn="l">
              <a:spcAft>
                <a:spcPts val="1000"/>
              </a:spcAft>
            </a:pPr>
            <a:r>
              <a:rPr sz="1900" b="1" i="0">
                <a:solidFill>
                  <a:srgbClr val="00426A"/>
                </a:solidFill>
                <a:latin typeface="Calibri"/>
              </a:rPr>
              <a:t>•  </a:t>
            </a:r>
            <a:r>
              <a:rPr sz="1900" b="0" i="0">
                <a:solidFill>
                  <a:srgbClr val="191919"/>
                </a:solidFill>
                <a:latin typeface="Calibri"/>
              </a:rPr>
              <a:t>Mislabeling paper counts as author rates makes prolific authors look like a field trend</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Confusing units is the most common source of misleading charts.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32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Steps 2 and 3: dimensions and their data types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Every visual encoding consumes one dimension; count both before sketching</a:t>
            </a:r>
          </a:p>
          <a:p>
            <a:pPr algn="l">
              <a:spcAft>
                <a:spcPts val="1000"/>
              </a:spcAft>
            </a:pPr>
            <a:r>
              <a:rPr sz="1900" b="1" i="0">
                <a:solidFill>
                  <a:srgbClr val="00426A"/>
                </a:solidFill>
                <a:latin typeface="Calibri"/>
              </a:rPr>
              <a:t>•  </a:t>
            </a:r>
            <a:r>
              <a:rPr sz="1900" b="0" i="0">
                <a:solidFill>
                  <a:srgbClr val="191919"/>
                </a:solidFill>
                <a:latin typeface="Calibri"/>
              </a:rPr>
              <a:t>A scatterplot with color and size spends four; small multiples add a fifth</a:t>
            </a:r>
          </a:p>
          <a:p>
            <a:pPr algn="l">
              <a:spcAft>
                <a:spcPts val="1000"/>
              </a:spcAft>
            </a:pPr>
            <a:r>
              <a:rPr sz="1900" b="1" i="0">
                <a:solidFill>
                  <a:srgbClr val="00426A"/>
                </a:solidFill>
                <a:latin typeface="Calibri"/>
              </a:rPr>
              <a:t>•  </a:t>
            </a:r>
            <a:r>
              <a:rPr sz="1900" b="0" i="0">
                <a:solidFill>
                  <a:srgbClr val="191919"/>
                </a:solidFill>
                <a:latin typeface="Calibri"/>
              </a:rPr>
              <a:t>Classify each dimension: nominal, ordinal, continuous, relational, or textual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Naming dimensions first prevents over-promising what the data can carry.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32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Data types constrain honest visual elements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2852928"/>
        </p:xfrm>
        <a:graphic>
          <a:graphicData uri="http://schemas.openxmlformats.org/drawingml/2006/table">
            <a:tbl>
              <a:tblPr firstRow="1" bandRow="1">
                <a:tableStyleId>{5C22544A-7EE6-4342-B048-85BDC9FD1C3A}</a:tableStyleId>
              </a:tblPr>
              <a:tblGrid>
                <a:gridCol w="3606698"/>
                <a:gridCol w="3606698"/>
                <a:gridCol w="3606699"/>
              </a:tblGrid>
              <a:tr h="475488">
                <a:tc>
                  <a:txBody>
                    <a:bodyPr wrap="square"/>
                    <a:lstStyle/>
                    <a:p>
                      <a:r>
                        <a:rPr sz="1600" b="1" i="0">
                          <a:solidFill>
                            <a:srgbClr val="FFFFFF"/>
                          </a:solidFill>
                          <a:latin typeface="Calibri"/>
                        </a:rPr>
                        <a:t>Data type</a:t>
                      </a:r>
                    </a:p>
                  </a:txBody>
                  <a:tcPr>
                    <a:solidFill>
                      <a:srgbClr val="4C1213"/>
                    </a:solidFill>
                  </a:tcPr>
                </a:tc>
                <a:tc>
                  <a:txBody>
                    <a:bodyPr wrap="square"/>
                    <a:lstStyle/>
                    <a:p>
                      <a:r>
                        <a:rPr sz="1600" b="1" i="0">
                          <a:solidFill>
                            <a:srgbClr val="FFFFFF"/>
                          </a:solidFill>
                          <a:latin typeface="Calibri"/>
                        </a:rPr>
                        <a:t>Honest visual elements</a:t>
                      </a:r>
                    </a:p>
                  </a:txBody>
                  <a:tcPr>
                    <a:solidFill>
                      <a:srgbClr val="4C1213"/>
                    </a:solidFill>
                  </a:tcPr>
                </a:tc>
                <a:tc>
                  <a:txBody>
                    <a:bodyPr wrap="square"/>
                    <a:lstStyle/>
                    <a:p>
                      <a:r>
                        <a:rPr sz="1600" b="1" i="0">
                          <a:solidFill>
                            <a:srgbClr val="FFFFFF"/>
                          </a:solidFill>
                          <a:latin typeface="Calibri"/>
                        </a:rPr>
                        <a:t>Do not</a:t>
                      </a:r>
                    </a:p>
                  </a:txBody>
                  <a:tcPr>
                    <a:solidFill>
                      <a:srgbClr val="4C1213"/>
                    </a:solidFill>
                  </a:tcPr>
                </a:tc>
              </a:tr>
              <a:tr h="475488">
                <a:tc>
                  <a:txBody>
                    <a:bodyPr wrap="square"/>
                    <a:lstStyle/>
                    <a:p>
                      <a:r>
                        <a:rPr sz="1500" b="0" i="0">
                          <a:solidFill>
                            <a:srgbClr val="191919"/>
                          </a:solidFill>
                          <a:latin typeface="Calibri"/>
                        </a:rPr>
                        <a:t>Nominal</a:t>
                      </a:r>
                    </a:p>
                  </a:txBody>
                  <a:tcPr>
                    <a:solidFill>
                      <a:srgbClr val="FFFFFF"/>
                    </a:solidFill>
                  </a:tcPr>
                </a:tc>
                <a:tc>
                  <a:txBody>
                    <a:bodyPr wrap="square"/>
                    <a:lstStyle/>
                    <a:p>
                      <a:r>
                        <a:rPr sz="1500" b="0" i="0">
                          <a:solidFill>
                            <a:srgbClr val="191919"/>
                          </a:solidFill>
                          <a:latin typeface="Calibri"/>
                        </a:rPr>
                        <a:t>Distinct colors, shapes, or panels</a:t>
                      </a:r>
                    </a:p>
                  </a:txBody>
                  <a:tcPr>
                    <a:solidFill>
                      <a:srgbClr val="FFFFFF"/>
                    </a:solidFill>
                  </a:tcPr>
                </a:tc>
                <a:tc>
                  <a:txBody>
                    <a:bodyPr wrap="square"/>
                    <a:lstStyle/>
                    <a:p>
                      <a:r>
                        <a:rPr sz="1500" b="0" i="0">
                          <a:solidFill>
                            <a:srgbClr val="191919"/>
                          </a:solidFill>
                          <a:latin typeface="Calibri"/>
                        </a:rPr>
                        <a:t>Order on a continuous axis</a:t>
                      </a:r>
                    </a:p>
                  </a:txBody>
                  <a:tcPr>
                    <a:solidFill>
                      <a:srgbClr val="FFFFFF"/>
                    </a:solidFill>
                  </a:tcPr>
                </a:tc>
              </a:tr>
              <a:tr h="475488">
                <a:tc>
                  <a:txBody>
                    <a:bodyPr wrap="square"/>
                    <a:lstStyle/>
                    <a:p>
                      <a:r>
                        <a:rPr sz="1500" b="0" i="0">
                          <a:solidFill>
                            <a:srgbClr val="191919"/>
                          </a:solidFill>
                          <a:latin typeface="Calibri"/>
                        </a:rPr>
                        <a:t>Ordinal</a:t>
                      </a:r>
                    </a:p>
                  </a:txBody>
                  <a:tcPr>
                    <a:solidFill>
                      <a:srgbClr val="FAF9F7"/>
                    </a:solidFill>
                  </a:tcPr>
                </a:tc>
                <a:tc>
                  <a:txBody>
                    <a:bodyPr wrap="square"/>
                    <a:lstStyle/>
                    <a:p>
                      <a:r>
                        <a:rPr sz="1500" b="0" i="0">
                          <a:solidFill>
                            <a:srgbClr val="191919"/>
                          </a:solidFill>
                          <a:latin typeface="Calibri"/>
                        </a:rPr>
                        <a:t>Small sequential palette; ranked position</a:t>
                      </a:r>
                    </a:p>
                  </a:txBody>
                  <a:tcPr>
                    <a:solidFill>
                      <a:srgbClr val="FAF9F7"/>
                    </a:solidFill>
                  </a:tcPr>
                </a:tc>
                <a:tc>
                  <a:txBody>
                    <a:bodyPr wrap="square"/>
                    <a:lstStyle/>
                    <a:p>
                      <a:r>
                        <a:rPr sz="1500" b="0" i="0">
                          <a:solidFill>
                            <a:srgbClr val="191919"/>
                          </a:solidFill>
                          <a:latin typeface="Calibri"/>
                        </a:rPr>
                        <a:t>Treat as unordered categories</a:t>
                      </a:r>
                    </a:p>
                  </a:txBody>
                  <a:tcPr>
                    <a:solidFill>
                      <a:srgbClr val="FAF9F7"/>
                    </a:solidFill>
                  </a:tcPr>
                </a:tc>
              </a:tr>
              <a:tr h="475488">
                <a:tc>
                  <a:txBody>
                    <a:bodyPr wrap="square"/>
                    <a:lstStyle/>
                    <a:p>
                      <a:r>
                        <a:rPr sz="1500" b="0" i="0">
                          <a:solidFill>
                            <a:srgbClr val="191919"/>
                          </a:solidFill>
                          <a:latin typeface="Calibri"/>
                        </a:rPr>
                        <a:t>Continuous</a:t>
                      </a:r>
                    </a:p>
                  </a:txBody>
                  <a:tcPr>
                    <a:solidFill>
                      <a:srgbClr val="FFFFFF"/>
                    </a:solidFill>
                  </a:tcPr>
                </a:tc>
                <a:tc>
                  <a:txBody>
                    <a:bodyPr wrap="square"/>
                    <a:lstStyle/>
                    <a:p>
                      <a:r>
                        <a:rPr sz="1500" b="0" i="0">
                          <a:solidFill>
                            <a:srgbClr val="191919"/>
                          </a:solidFill>
                          <a:latin typeface="Calibri"/>
                        </a:rPr>
                        <a:t>Position, length, size, sequential ramp; same-shaped marks</a:t>
                      </a:r>
                    </a:p>
                  </a:txBody>
                  <a:tcPr>
                    <a:solidFill>
                      <a:srgbClr val="FFFFFF"/>
                    </a:solidFill>
                  </a:tcPr>
                </a:tc>
                <a:tc>
                  <a:txBody>
                    <a:bodyPr wrap="square"/>
                    <a:lstStyle/>
                    <a:p>
                      <a:r>
                        <a:rPr sz="1500" b="0" i="0">
                          <a:solidFill>
                            <a:srgbClr val="191919"/>
                          </a:solidFill>
                          <a:latin typeface="Calibri"/>
                        </a:rPr>
                        <a:t>Map to an unordered palette</a:t>
                      </a:r>
                    </a:p>
                  </a:txBody>
                  <a:tcPr>
                    <a:solidFill>
                      <a:srgbClr val="FFFFFF"/>
                    </a:solidFill>
                  </a:tcPr>
                </a:tc>
              </a:tr>
              <a:tr h="475488">
                <a:tc>
                  <a:txBody>
                    <a:bodyPr wrap="square"/>
                    <a:lstStyle/>
                    <a:p>
                      <a:r>
                        <a:rPr sz="1500" b="0" i="0">
                          <a:solidFill>
                            <a:srgbClr val="191919"/>
                          </a:solidFill>
                          <a:latin typeface="Calibri"/>
                        </a:rPr>
                        <a:t>Relational</a:t>
                      </a:r>
                    </a:p>
                  </a:txBody>
                  <a:tcPr>
                    <a:solidFill>
                      <a:srgbClr val="FAF9F7"/>
                    </a:solidFill>
                  </a:tcPr>
                </a:tc>
                <a:tc>
                  <a:txBody>
                    <a:bodyPr wrap="square"/>
                    <a:lstStyle/>
                    <a:p>
                      <a:r>
                        <a:rPr sz="1500" b="0" i="0">
                          <a:solidFill>
                            <a:srgbClr val="191919"/>
                          </a:solidFill>
                          <a:latin typeface="Calibri"/>
                        </a:rPr>
                        <a:t>Node–link or matrix; the layout is itself a choice</a:t>
                      </a:r>
                    </a:p>
                  </a:txBody>
                  <a:tcPr>
                    <a:solidFill>
                      <a:srgbClr val="FAF9F7"/>
                    </a:solidFill>
                  </a:tcPr>
                </a:tc>
                <a:tc>
                  <a:txBody>
                    <a:bodyPr wrap="square"/>
                    <a:lstStyle/>
                    <a:p>
                      <a:r>
                        <a:rPr sz="1500" b="0" i="0">
                          <a:solidFill>
                            <a:srgbClr val="191919"/>
                          </a:solidFill>
                          <a:latin typeface="Calibri"/>
                        </a:rPr>
                        <a:t>Ignore layout dependence</a:t>
                      </a:r>
                    </a:p>
                  </a:txBody>
                  <a:tcPr>
                    <a:solidFill>
                      <a:srgbClr val="FAF9F7"/>
                    </a:solidFill>
                  </a:tcPr>
                </a:tc>
              </a:tr>
              <a:tr h="475488">
                <a:tc>
                  <a:txBody>
                    <a:bodyPr wrap="square"/>
                    <a:lstStyle/>
                    <a:p>
                      <a:r>
                        <a:rPr sz="1500" b="0" i="0">
                          <a:solidFill>
                            <a:srgbClr val="191919"/>
                          </a:solidFill>
                          <a:latin typeface="Calibri"/>
                        </a:rPr>
                        <a:t>Textual</a:t>
                      </a:r>
                    </a:p>
                  </a:txBody>
                  <a:tcPr>
                    <a:solidFill>
                      <a:srgbClr val="FFFFFF"/>
                    </a:solidFill>
                  </a:tcPr>
                </a:tc>
                <a:tc>
                  <a:txBody>
                    <a:bodyPr wrap="square"/>
                    <a:lstStyle/>
                    <a:p>
                      <a:r>
                        <a:rPr sz="1500" b="0" i="0">
                          <a:solidFill>
                            <a:srgbClr val="191919"/>
                          </a:solidFill>
                          <a:latin typeface="Calibri"/>
                        </a:rPr>
                        <a:t>Labels, annotations, short glyphs</a:t>
                      </a:r>
                    </a:p>
                  </a:txBody>
                  <a:tcPr>
                    <a:solidFill>
                      <a:srgbClr val="FFFFFF"/>
                    </a:solidFill>
                  </a:tcPr>
                </a:tc>
                <a:tc>
                  <a:txBody>
                    <a:bodyPr wrap="square"/>
                    <a:lstStyle/>
                    <a:p>
                      <a:r>
                        <a:rPr sz="1500" b="0" i="0">
                          <a:solidFill>
                            <a:srgbClr val="191919"/>
                          </a:solidFill>
                          <a:latin typeface="Calibri"/>
                        </a:rPr>
                        <a:t>Place directly on an axis</a:t>
                      </a:r>
                    </a:p>
                  </a:txBody>
                  <a:tcPr>
                    <a:solidFill>
                      <a:srgbClr val="FFFFFF"/>
                    </a:solidFill>
                  </a:tcPr>
                </a:tc>
              </a:tr>
            </a:tbl>
          </a:graphicData>
        </a:graphic>
      </p:graphicFrame>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categorical variable on a continuous axis implies an ordering that is not in the data.</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32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10.4: Apply the 3-step viz-making framework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Name the unit of analysis for your chosen finding</a:t>
            </a:r>
          </a:p>
          <a:p>
            <a:pPr algn="l">
              <a:spcAft>
                <a:spcPts val="800"/>
              </a:spcAft>
            </a:pPr>
            <a:r>
              <a:rPr sz="1600" b="1" i="0">
                <a:solidFill>
                  <a:srgbClr val="00426A"/>
                </a:solidFill>
                <a:latin typeface="Calibri"/>
              </a:rPr>
              <a:t>•  </a:t>
            </a:r>
            <a:r>
              <a:rPr sz="1600" b="0" i="0">
                <a:solidFill>
                  <a:srgbClr val="191919"/>
                </a:solidFill>
                <a:latin typeface="Calibri"/>
              </a:rPr>
              <a:t>List the dimensions; mark the most important one</a:t>
            </a:r>
          </a:p>
          <a:p>
            <a:pPr algn="l">
              <a:spcAft>
                <a:spcPts val="800"/>
              </a:spcAft>
            </a:pPr>
            <a:r>
              <a:rPr sz="1600" b="1" i="0">
                <a:solidFill>
                  <a:srgbClr val="00426A"/>
                </a:solidFill>
                <a:latin typeface="Calibri"/>
              </a:rPr>
              <a:t>•  </a:t>
            </a:r>
            <a:r>
              <a:rPr sz="1600" b="0" i="0">
                <a:solidFill>
                  <a:srgbClr val="191919"/>
                </a:solidFill>
                <a:latin typeface="Calibri"/>
              </a:rPr>
              <a:t>Classify each data type and pick an honest element</a:t>
            </a:r>
          </a:p>
          <a:p>
            <a:pPr algn="l">
              <a:spcAft>
                <a:spcPts val="800"/>
              </a:spcAft>
            </a:pPr>
            <a:r>
              <a:rPr sz="1600" b="1" i="0">
                <a:solidFill>
                  <a:srgbClr val="00426A"/>
                </a:solidFill>
                <a:latin typeface="Calibri"/>
              </a:rPr>
              <a:t>•  </a:t>
            </a:r>
            <a:r>
              <a:rPr sz="1600" b="0" i="0">
                <a:solidFill>
                  <a:srgbClr val="191919"/>
                </a:solidFill>
                <a:latin typeface="Calibri"/>
              </a:rPr>
              <a:t>Reshape into the typed dataframe: one row per unit, one column per dimension</a:t>
            </a:r>
          </a:p>
          <a:p>
            <a:pPr algn="l">
              <a:spcAft>
                <a:spcPts val="800"/>
              </a:spcAft>
            </a:pPr>
            <a:r>
              <a:rPr sz="1600" b="1" i="0">
                <a:solidFill>
                  <a:srgbClr val="00426A"/>
                </a:solidFill>
                <a:latin typeface="Calibri"/>
              </a:rPr>
              <a:t>•  </a:t>
            </a:r>
            <a:r>
              <a:rPr sz="1600" b="0" i="0">
                <a:solidFill>
                  <a:srgbClr val="191919"/>
                </a:solidFill>
                <a:latin typeface="Calibri"/>
              </a:rPr>
              <a:t>Cross-check against the encoding hierarchy</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4C1213"/>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One finding from your earlier work you want to communicate</a:t>
            </a:r>
          </a:p>
          <a:p>
            <a:pPr algn="l">
              <a:spcAft>
                <a:spcPts val="500"/>
              </a:spcAft>
            </a:pPr>
            <a:r>
              <a:rPr sz="1300" b="1" i="0">
                <a:solidFill>
                  <a:srgbClr val="00426A"/>
                </a:solidFill>
                <a:latin typeface="Calibri"/>
              </a:rPr>
              <a:t>•  </a:t>
            </a:r>
            <a:r>
              <a:rPr sz="1300" b="0" i="0">
                <a:solidFill>
                  <a:srgbClr val="191919"/>
                </a:solidFill>
                <a:latin typeface="Calibri"/>
              </a:rPr>
              <a:t>The dataframe behind it</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visualization-ready dataframe, plus a note recording the unit, the dimensions, each data type, and the encoding assigned to it.</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32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Kirk's cycle turns the dataframe into an argument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Brief: audience, question, purpose, in two or three sentences</a:t>
            </a:r>
          </a:p>
          <a:p>
            <a:pPr algn="l">
              <a:spcAft>
                <a:spcPts val="1000"/>
              </a:spcAft>
            </a:pPr>
            <a:r>
              <a:rPr sz="1900" b="1" i="0">
                <a:solidFill>
                  <a:srgbClr val="00426A"/>
                </a:solidFill>
                <a:latin typeface="Calibri"/>
              </a:rPr>
              <a:t>•  </a:t>
            </a:r>
            <a:r>
              <a:rPr sz="1900" b="0" i="0">
                <a:solidFill>
                  <a:srgbClr val="191919"/>
                </a:solidFill>
                <a:latin typeface="Calibri"/>
              </a:rPr>
              <a:t>Data work: sketch at least two chart types before coding one</a:t>
            </a:r>
          </a:p>
          <a:p>
            <a:pPr algn="l">
              <a:spcAft>
                <a:spcPts val="1000"/>
              </a:spcAft>
            </a:pPr>
            <a:r>
              <a:rPr sz="1900" b="1" i="0">
                <a:solidFill>
                  <a:srgbClr val="00426A"/>
                </a:solidFill>
                <a:latin typeface="Calibri"/>
              </a:rPr>
              <a:t>•  </a:t>
            </a:r>
            <a:r>
              <a:rPr sz="1900" b="0" i="0">
                <a:solidFill>
                  <a:srgbClr val="191919"/>
                </a:solidFill>
                <a:latin typeface="Calibri"/>
              </a:rPr>
              <a:t>Editorial thinking: include, exclude, emphasize, leave to discover</a:t>
            </a:r>
          </a:p>
          <a:p>
            <a:pPr algn="l">
              <a:spcAft>
                <a:spcPts val="1000"/>
              </a:spcAft>
            </a:pPr>
            <a:r>
              <a:rPr sz="1900" b="1" i="0">
                <a:solidFill>
                  <a:srgbClr val="00426A"/>
                </a:solidFill>
                <a:latin typeface="Calibri"/>
              </a:rPr>
              <a:t>•  </a:t>
            </a:r>
            <a:r>
              <a:rPr sz="1900" b="0" i="0">
                <a:solidFill>
                  <a:srgbClr val="191919"/>
                </a:solidFill>
                <a:latin typeface="Calibri"/>
              </a:rPr>
              <a:t>Design solution: build, then test against trustworthy, accessible, elegant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Sketching two alternatives on paper is cheaper than rebuilding one in code.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32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10.5: One publication-quality figure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Write the brief</a:t>
            </a:r>
          </a:p>
          <a:p>
            <a:pPr algn="l">
              <a:spcAft>
                <a:spcPts val="800"/>
              </a:spcAft>
            </a:pPr>
            <a:r>
              <a:rPr sz="1600" b="1" i="0">
                <a:solidFill>
                  <a:srgbClr val="00426A"/>
                </a:solidFill>
                <a:latin typeface="Calibri"/>
              </a:rPr>
              <a:t>•  </a:t>
            </a:r>
            <a:r>
              <a:rPr sz="1600" b="0" i="0">
                <a:solidFill>
                  <a:srgbClr val="191919"/>
                </a:solidFill>
                <a:latin typeface="Calibri"/>
              </a:rPr>
              <a:t>Sketch two alternatives; pick the better encoding match</a:t>
            </a:r>
          </a:p>
          <a:p>
            <a:pPr algn="l">
              <a:spcAft>
                <a:spcPts val="800"/>
              </a:spcAft>
            </a:pPr>
            <a:r>
              <a:rPr sz="1600" b="1" i="0">
                <a:solidFill>
                  <a:srgbClr val="00426A"/>
                </a:solidFill>
                <a:latin typeface="Calibri"/>
              </a:rPr>
              <a:t>•  </a:t>
            </a:r>
            <a:r>
              <a:rPr sz="1600" b="0" i="0">
                <a:solidFill>
                  <a:srgbClr val="191919"/>
                </a:solidFill>
                <a:latin typeface="Calibri"/>
              </a:rPr>
              <a:t>Make the editorial choices explicit</a:t>
            </a:r>
          </a:p>
          <a:p>
            <a:pPr algn="l">
              <a:spcAft>
                <a:spcPts val="800"/>
              </a:spcAft>
            </a:pPr>
            <a:r>
              <a:rPr sz="1600" b="1" i="0">
                <a:solidFill>
                  <a:srgbClr val="00426A"/>
                </a:solidFill>
                <a:latin typeface="Calibri"/>
              </a:rPr>
              <a:t>•  </a:t>
            </a:r>
            <a:r>
              <a:rPr sz="1600" b="0" i="0">
                <a:solidFill>
                  <a:srgbClr val="191919"/>
                </a:solidFill>
                <a:latin typeface="Calibri"/>
              </a:rPr>
              <a:t>Build the chart and run Kirk's three principles</a:t>
            </a:r>
          </a:p>
          <a:p>
            <a:pPr algn="l">
              <a:spcAft>
                <a:spcPts val="800"/>
              </a:spcAft>
            </a:pPr>
            <a:r>
              <a:rPr sz="1600" b="1" i="0">
                <a:solidFill>
                  <a:srgbClr val="00426A"/>
                </a:solidFill>
                <a:latin typeface="Calibri"/>
              </a:rPr>
              <a:t>•  </a:t>
            </a:r>
            <a:r>
              <a:rPr sz="1600" b="0" i="0">
                <a:solidFill>
                  <a:srgbClr val="191919"/>
                </a:solidFill>
                <a:latin typeface="Calibri"/>
              </a:rPr>
              <a:t>Reflect: which features are data, which are layout?</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4C1213"/>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typed dataframe from Exercise 10.4</a:t>
            </a:r>
          </a:p>
          <a:p>
            <a:pPr algn="l">
              <a:spcAft>
                <a:spcPts val="500"/>
              </a:spcAft>
            </a:pPr>
            <a:r>
              <a:rPr sz="1300" b="1" i="0">
                <a:solidFill>
                  <a:srgbClr val="00426A"/>
                </a:solidFill>
                <a:latin typeface="Calibri"/>
              </a:rPr>
              <a:t>•  </a:t>
            </a:r>
            <a:r>
              <a:rPr sz="1300" b="0" i="0">
                <a:solidFill>
                  <a:srgbClr val="191919"/>
                </a:solidFill>
                <a:latin typeface="Calibri"/>
              </a:rPr>
              <a:t>A plotting library and paper for sketching</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One figure with its caption, the written brief, the rejected sketch, and one sentence separating data features from layout choices.</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32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Beyond one figure: the integrative artifact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At least three coordinated views for a non-specialist audience</a:t>
            </a:r>
          </a:p>
          <a:p>
            <a:pPr algn="l">
              <a:spcAft>
                <a:spcPts val="1000"/>
              </a:spcAft>
            </a:pPr>
            <a:r>
              <a:rPr sz="1900" b="1" i="0">
                <a:solidFill>
                  <a:srgbClr val="00426A"/>
                </a:solidFill>
                <a:latin typeface="Calibri"/>
              </a:rPr>
              <a:t>•  </a:t>
            </a:r>
            <a:r>
              <a:rPr sz="1900" b="0" i="0">
                <a:solidFill>
                  <a:srgbClr val="191919"/>
                </a:solidFill>
                <a:latin typeface="Calibri"/>
              </a:rPr>
              <a:t>Form follows audience: dashboard, reproducible report, or annotated notebook</a:t>
            </a:r>
          </a:p>
          <a:p>
            <a:pPr algn="l">
              <a:spcAft>
                <a:spcPts val="1000"/>
              </a:spcAft>
            </a:pPr>
            <a:r>
              <a:rPr sz="1900" b="1" i="0">
                <a:solidFill>
                  <a:srgbClr val="00426A"/>
                </a:solidFill>
                <a:latin typeface="Calibri"/>
              </a:rPr>
              <a:t>•  </a:t>
            </a:r>
            <a:r>
              <a:rPr sz="1900" b="0" i="0">
                <a:solidFill>
                  <a:srgbClr val="191919"/>
                </a:solidFill>
                <a:latin typeface="Calibri"/>
              </a:rPr>
              <a:t>A folder of figures is not an integrative artifact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Coordination comes from shared filters or shared narrative, not proximity.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32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10.6: Build an integrative communication artifact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Name the audience and the three or four questions they will ask</a:t>
            </a:r>
          </a:p>
          <a:p>
            <a:pPr algn="l">
              <a:spcAft>
                <a:spcPts val="800"/>
              </a:spcAft>
            </a:pPr>
            <a:r>
              <a:rPr sz="1600" b="1" i="0">
                <a:solidFill>
                  <a:srgbClr val="00426A"/>
                </a:solidFill>
                <a:latin typeface="Calibri"/>
              </a:rPr>
              <a:t>•  </a:t>
            </a:r>
            <a:r>
              <a:rPr sz="1600" b="0" i="0">
                <a:solidFill>
                  <a:srgbClr val="191919"/>
                </a:solidFill>
                <a:latin typeface="Calibri"/>
              </a:rPr>
              <a:t>Choose the form and tool; record the reasoning in project memory</a:t>
            </a:r>
          </a:p>
          <a:p>
            <a:pPr algn="l">
              <a:spcAft>
                <a:spcPts val="800"/>
              </a:spcAft>
            </a:pPr>
            <a:r>
              <a:rPr sz="1600" b="1" i="0">
                <a:solidFill>
                  <a:srgbClr val="00426A"/>
                </a:solidFill>
                <a:latin typeface="Calibri"/>
              </a:rPr>
              <a:t>•  </a:t>
            </a:r>
            <a:r>
              <a:rPr sz="1600" b="0" i="0">
                <a:solidFill>
                  <a:srgbClr val="191919"/>
                </a:solidFill>
                <a:latin typeface="Calibri"/>
              </a:rPr>
              <a:t>Implement at least three coordinated views</a:t>
            </a:r>
          </a:p>
          <a:p>
            <a:pPr algn="l">
              <a:spcAft>
                <a:spcPts val="800"/>
              </a:spcAft>
            </a:pPr>
            <a:r>
              <a:rPr sz="1600" b="1" i="0">
                <a:solidFill>
                  <a:srgbClr val="00426A"/>
                </a:solidFill>
                <a:latin typeface="Calibri"/>
              </a:rPr>
              <a:t>•  </a:t>
            </a:r>
            <a:r>
              <a:rPr sz="1600" b="0" i="0">
                <a:solidFill>
                  <a:srgbClr val="191919"/>
                </a:solidFill>
                <a:latin typeface="Calibri"/>
              </a:rPr>
              <a:t>Document the analytical choices behind the surface</a:t>
            </a:r>
          </a:p>
          <a:p>
            <a:pPr algn="l">
              <a:spcAft>
                <a:spcPts val="800"/>
              </a:spcAft>
            </a:pPr>
            <a:r>
              <a:rPr sz="1600" b="1" i="0">
                <a:solidFill>
                  <a:srgbClr val="00426A"/>
                </a:solidFill>
                <a:latin typeface="Calibri"/>
              </a:rPr>
              <a:t>•  </a:t>
            </a:r>
            <a:r>
              <a:rPr sz="1600" b="0" i="0">
                <a:solidFill>
                  <a:srgbClr val="191919"/>
                </a:solidFill>
                <a:latin typeface="Calibri"/>
              </a:rPr>
              <a:t>Plan graceful degradation: static fallback, keyboard, screen readers</a:t>
            </a:r>
          </a:p>
          <a:p>
            <a:pPr algn="l">
              <a:spcAft>
                <a:spcPts val="800"/>
              </a:spcAft>
            </a:pPr>
            <a:r>
              <a:rPr sz="1600" b="1" i="0">
                <a:solidFill>
                  <a:srgbClr val="00426A"/>
                </a:solidFill>
                <a:latin typeface="Calibri"/>
              </a:rPr>
              <a:t>•  </a:t>
            </a:r>
            <a:r>
              <a:rPr sz="1600" b="0" i="0">
                <a:solidFill>
                  <a:srgbClr val="191919"/>
                </a:solidFill>
                <a:latin typeface="Calibri"/>
              </a:rPr>
              <a:t>Write the maintenance memo: what breaks in five years?</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4C1213"/>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The dataframe from Exercise 10.4 and the figure from Exercise 10.5</a:t>
            </a:r>
          </a:p>
          <a:p>
            <a:pPr algn="l">
              <a:spcAft>
                <a:spcPts val="500"/>
              </a:spcAft>
            </a:pPr>
            <a:r>
              <a:rPr sz="1300" b="1" i="0">
                <a:solidFill>
                  <a:srgbClr val="00426A"/>
                </a:solidFill>
                <a:latin typeface="Calibri"/>
              </a:rPr>
              <a:t>•  </a:t>
            </a:r>
            <a:r>
              <a:rPr sz="1300" b="0" i="0">
                <a:solidFill>
                  <a:srgbClr val="191919"/>
                </a:solidFill>
                <a:latin typeface="Calibri"/>
              </a:rPr>
              <a:t>One tool: Streamlit, Dash, Shiny, Observable, Quarto, or Jupyter</a:t>
            </a:r>
          </a:p>
          <a:p>
            <a:pPr algn="l">
              <a:spcAft>
                <a:spcPts val="500"/>
              </a:spcAft>
            </a:pPr>
            <a:r>
              <a:rPr sz="1300" b="1" i="0">
                <a:solidFill>
                  <a:srgbClr val="00426A"/>
                </a:solidFill>
                <a:latin typeface="Calibri"/>
              </a:rPr>
              <a:t>•  </a:t>
            </a:r>
            <a:r>
              <a:rPr sz="1300" b="0" i="0">
                <a:solidFill>
                  <a:srgbClr val="191919"/>
                </a:solidFill>
                <a:latin typeface="Calibri"/>
              </a:rPr>
              <a:t>Starter templates at the companion site</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artifact (a link, or source plus run instructions) and a short note separating the durable analysis from the disposable interface.</a:t>
            </a:r>
          </a:p>
        </p:txBody>
      </p:sp>
      <p:sp>
        <p:nvSpPr>
          <p:cNvPr id="12" name="TextBox 11"/>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Chapter 10 starter scaffolding</a:t>
            </a:r>
            <a:r>
              <a:rPr sz="1150" b="0" i="0">
                <a:solidFill>
                  <a:srgbClr val="5F6368"/>
                </a:solidFill>
                <a:latin typeface="Calibri"/>
              </a:rPr>
              <a:t>  ·  cssprimer.org/ch10/</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32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same result under three levels of disclosure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c_uncertainty_views.png"/>
          <p:cNvPicPr>
            <a:picLocks noChangeAspect="1"/>
          </p:cNvPicPr>
          <p:nvPr/>
        </p:nvPicPr>
        <p:blipFill>
          <a:blip r:embed="rId2"/>
          <a:stretch>
            <a:fillRect/>
          </a:stretch>
        </p:blipFill>
        <p:spPr>
          <a:xfrm>
            <a:off x="685800" y="1753365"/>
            <a:ext cx="10820095" cy="3360413"/>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One simulated topic-prevalence estimate, forty seeds: point estimates only, then 95% intervals, then every run.</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Nothing was recomputed between panels; only how much the reader sees changed.</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32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Match the uncertainty display to the audience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Error bars are the technical default, and widely misread</a:t>
            </a:r>
          </a:p>
          <a:p>
            <a:pPr algn="l">
              <a:spcAft>
                <a:spcPts val="1000"/>
              </a:spcAft>
            </a:pPr>
            <a:r>
              <a:rPr sz="1900" b="1" i="0">
                <a:solidFill>
                  <a:srgbClr val="00426A"/>
                </a:solidFill>
                <a:latin typeface="Calibri"/>
              </a:rPr>
              <a:t>•  </a:t>
            </a:r>
            <a:r>
              <a:rPr sz="1900" b="0" i="0">
                <a:solidFill>
                  <a:srgbClr val="191919"/>
                </a:solidFill>
                <a:latin typeface="Calibri"/>
              </a:rPr>
              <a:t>Icon arrays make a rate countable: 17 shaded figures out of 100</a:t>
            </a:r>
          </a:p>
          <a:p>
            <a:pPr algn="l">
              <a:spcAft>
                <a:spcPts val="1000"/>
              </a:spcAft>
            </a:pPr>
            <a:r>
              <a:rPr sz="1900" b="1" i="0">
                <a:solidFill>
                  <a:srgbClr val="00426A"/>
                </a:solidFill>
                <a:latin typeface="Calibri"/>
              </a:rPr>
              <a:t>•  </a:t>
            </a:r>
            <a:r>
              <a:rPr sz="1900" b="0" i="0">
                <a:solidFill>
                  <a:srgbClr val="191919"/>
                </a:solidFill>
                <a:latin typeface="Calibri"/>
              </a:rPr>
              <a:t>Hypothetical outcome plots animate single draws; ensembles overlay many runs</a:t>
            </a:r>
          </a:p>
          <a:p>
            <a:pPr algn="l">
              <a:spcAft>
                <a:spcPts val="1000"/>
              </a:spcAft>
            </a:pPr>
            <a:r>
              <a:rPr sz="1900" b="1" i="0">
                <a:solidFill>
                  <a:srgbClr val="00426A"/>
                </a:solidFill>
                <a:latin typeface="Calibri"/>
              </a:rPr>
              <a:t>•  </a:t>
            </a:r>
            <a:r>
              <a:rPr sz="1900" b="0" i="0">
                <a:solidFill>
                  <a:srgbClr val="191919"/>
                </a:solidFill>
                <a:latin typeface="Calibri"/>
              </a:rPr>
              <a:t>Sensitivity tables expose dependence on any one modeling choice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Pick one strategy and justify the choice in two or three sentences.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32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Exercise 10.7: Visualize the uncertainty in one result</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5825166" cy="4937760"/>
          </a:xfrm>
          <a:prstGeom prst="rect">
            <a:avLst/>
          </a:prstGeom>
          <a:noFill/>
        </p:spPr>
        <p:txBody>
          <a:bodyPr wrap="square" anchor="t" lIns="0" rIns="0" tIns="0" bIns="0">
            <a:spAutoFit/>
          </a:bodyPr>
          <a:lstStyle/>
          <a:p>
            <a:pPr algn="l">
              <a:spcAft>
                <a:spcPts val="800"/>
              </a:spcAft>
            </a:pPr>
            <a:r>
              <a:rPr sz="1600" b="1" i="0">
                <a:solidFill>
                  <a:srgbClr val="00426A"/>
                </a:solidFill>
                <a:latin typeface="Calibri"/>
              </a:rPr>
              <a:t>•  </a:t>
            </a:r>
            <a:r>
              <a:rPr sz="1600" b="0" i="0">
                <a:solidFill>
                  <a:srgbClr val="191919"/>
                </a:solidFill>
                <a:latin typeface="Calibri"/>
              </a:rPr>
              <a:t>Identify the kinds of uncertainty present: statistical, model, algorithmic</a:t>
            </a:r>
          </a:p>
          <a:p>
            <a:pPr algn="l">
              <a:spcAft>
                <a:spcPts val="800"/>
              </a:spcAft>
            </a:pPr>
            <a:r>
              <a:rPr sz="1600" b="1" i="0">
                <a:solidFill>
                  <a:srgbClr val="00426A"/>
                </a:solidFill>
                <a:latin typeface="Calibri"/>
              </a:rPr>
              <a:t>•  </a:t>
            </a:r>
            <a:r>
              <a:rPr sz="1600" b="0" i="0">
                <a:solidFill>
                  <a:srgbClr val="191919"/>
                </a:solidFill>
                <a:latin typeface="Calibri"/>
              </a:rPr>
              <a:t>Quantify: at least three seeds or three specifications, or a bootstrap</a:t>
            </a:r>
          </a:p>
          <a:p>
            <a:pPr algn="l">
              <a:spcAft>
                <a:spcPts val="800"/>
              </a:spcAft>
            </a:pPr>
            <a:r>
              <a:rPr sz="1600" b="1" i="0">
                <a:solidFill>
                  <a:srgbClr val="00426A"/>
                </a:solidFill>
                <a:latin typeface="Calibri"/>
              </a:rPr>
              <a:t>•  </a:t>
            </a:r>
            <a:r>
              <a:rPr sz="1600" b="0" i="0">
                <a:solidFill>
                  <a:srgbClr val="191919"/>
                </a:solidFill>
                <a:latin typeface="Calibri"/>
              </a:rPr>
              <a:t>Choose a visual strategy fit to the audience, and justify it</a:t>
            </a:r>
          </a:p>
          <a:p>
            <a:pPr algn="l">
              <a:spcAft>
                <a:spcPts val="800"/>
              </a:spcAft>
            </a:pPr>
            <a:r>
              <a:rPr sz="1600" b="1" i="0">
                <a:solidFill>
                  <a:srgbClr val="00426A"/>
                </a:solidFill>
                <a:latin typeface="Calibri"/>
              </a:rPr>
              <a:t>•  </a:t>
            </a:r>
            <a:r>
              <a:rPr sz="1600" b="0" i="0">
                <a:solidFill>
                  <a:srgbClr val="191919"/>
                </a:solidFill>
                <a:latin typeface="Calibri"/>
              </a:rPr>
              <a:t>Integrate the view into your Exercise 10.6 artifact</a:t>
            </a:r>
          </a:p>
          <a:p>
            <a:pPr algn="l">
              <a:spcAft>
                <a:spcPts val="800"/>
              </a:spcAft>
            </a:pPr>
            <a:r>
              <a:rPr sz="1600" b="1" i="0">
                <a:solidFill>
                  <a:srgbClr val="00426A"/>
                </a:solidFill>
                <a:latin typeface="Calibri"/>
              </a:rPr>
              <a:t>•  </a:t>
            </a:r>
            <a:r>
              <a:rPr sz="1600" b="0" i="0">
                <a:solidFill>
                  <a:srgbClr val="191919"/>
                </a:solidFill>
                <a:latin typeface="Calibri"/>
              </a:rPr>
              <a:t>Caveat AI confidence: self-reported probabilities are not calibrated</a:t>
            </a:r>
          </a:p>
        </p:txBody>
      </p:sp>
      <p:sp>
        <p:nvSpPr>
          <p:cNvPr id="6" name="Rectangle 5"/>
          <p:cNvSpPr/>
          <p:nvPr/>
        </p:nvSpPr>
        <p:spPr>
          <a:xfrm>
            <a:off x="6968166" y="1307592"/>
            <a:ext cx="4537728" cy="2354580"/>
          </a:xfrm>
          <a:prstGeom prst="rect">
            <a:avLst/>
          </a:prstGeom>
          <a:solidFill>
            <a:srgbClr val="FAF9F7"/>
          </a:solidFill>
          <a:ln w="12700">
            <a:solidFill>
              <a:srgbClr val="D8D2C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169334" y="1444752"/>
            <a:ext cx="4135392" cy="365760"/>
          </a:xfrm>
          <a:prstGeom prst="rect">
            <a:avLst/>
          </a:prstGeom>
          <a:noFill/>
        </p:spPr>
        <p:txBody>
          <a:bodyPr wrap="square" anchor="t" lIns="0" rIns="0" tIns="0" bIns="0">
            <a:spAutoFit/>
          </a:bodyPr>
          <a:lstStyle/>
          <a:p>
            <a:r>
              <a:rPr sz="1400" b="1" i="0">
                <a:solidFill>
                  <a:srgbClr val="4C1213"/>
                </a:solidFill>
                <a:latin typeface="Calibri"/>
              </a:rPr>
              <a:t>You will need</a:t>
            </a:r>
          </a:p>
        </p:txBody>
      </p:sp>
      <p:sp>
        <p:nvSpPr>
          <p:cNvPr id="8" name="TextBox 7"/>
          <p:cNvSpPr txBox="1"/>
          <p:nvPr/>
        </p:nvSpPr>
        <p:spPr>
          <a:xfrm>
            <a:off x="7169334" y="1856232"/>
            <a:ext cx="4135392" cy="1714500"/>
          </a:xfrm>
          <a:prstGeom prst="rect">
            <a:avLst/>
          </a:prstGeom>
          <a:noFill/>
        </p:spPr>
        <p:txBody>
          <a:bodyPr wrap="square" anchor="t" lIns="0" rIns="0" tIns="0" bIns="0">
            <a:spAutoFit/>
          </a:bodyPr>
          <a:lstStyle/>
          <a:p>
            <a:pPr algn="l">
              <a:spcAft>
                <a:spcPts val="500"/>
              </a:spcAft>
            </a:pPr>
            <a:r>
              <a:rPr sz="1300" b="1" i="0">
                <a:solidFill>
                  <a:srgbClr val="00426A"/>
                </a:solidFill>
                <a:latin typeface="Calibri"/>
              </a:rPr>
              <a:t>•  </a:t>
            </a:r>
            <a:r>
              <a:rPr sz="1300" b="0" i="0">
                <a:solidFill>
                  <a:srgbClr val="191919"/>
                </a:solidFill>
                <a:latin typeface="Calibri"/>
              </a:rPr>
              <a:t>One result whose uncertainty you can actually estimate under reruns</a:t>
            </a:r>
          </a:p>
        </p:txBody>
      </p:sp>
      <p:sp>
        <p:nvSpPr>
          <p:cNvPr id="9" name="Rectangle 8"/>
          <p:cNvSpPr/>
          <p:nvPr/>
        </p:nvSpPr>
        <p:spPr>
          <a:xfrm>
            <a:off x="6968166" y="3845052"/>
            <a:ext cx="4537728" cy="2354580"/>
          </a:xfrm>
          <a:prstGeom prst="rect">
            <a:avLst/>
          </a:prstGeom>
          <a:solidFill>
            <a:srgbClr val="F3ECD8"/>
          </a:solidFill>
          <a:ln w="12700">
            <a:solidFill>
              <a:srgbClr val="8A6A1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9334" y="3982212"/>
            <a:ext cx="4135392" cy="365760"/>
          </a:xfrm>
          <a:prstGeom prst="rect">
            <a:avLst/>
          </a:prstGeom>
          <a:noFill/>
        </p:spPr>
        <p:txBody>
          <a:bodyPr wrap="square" anchor="t" lIns="0" rIns="0" tIns="0" bIns="0">
            <a:spAutoFit/>
          </a:bodyPr>
          <a:lstStyle/>
          <a:p>
            <a:r>
              <a:rPr sz="1400" b="1" i="0">
                <a:solidFill>
                  <a:srgbClr val="8A6A1C"/>
                </a:solidFill>
                <a:latin typeface="Calibri"/>
              </a:rPr>
              <a:t>Deliverable</a:t>
            </a:r>
          </a:p>
        </p:txBody>
      </p:sp>
      <p:sp>
        <p:nvSpPr>
          <p:cNvPr id="11" name="TextBox 10"/>
          <p:cNvSpPr txBox="1"/>
          <p:nvPr/>
        </p:nvSpPr>
        <p:spPr>
          <a:xfrm>
            <a:off x="7169334" y="4393692"/>
            <a:ext cx="4135392" cy="1714500"/>
          </a:xfrm>
          <a:prstGeom prst="rect">
            <a:avLst/>
          </a:prstGeom>
          <a:noFill/>
        </p:spPr>
        <p:txBody>
          <a:bodyPr wrap="square" anchor="t" lIns="0" rIns="0" tIns="0" bIns="0">
            <a:spAutoFit/>
          </a:bodyPr>
          <a:lstStyle/>
          <a:p>
            <a:r>
              <a:rPr sz="1300" b="0" i="0">
                <a:solidFill>
                  <a:srgbClr val="191919"/>
                </a:solidFill>
                <a:latin typeface="Calibri"/>
              </a:rPr>
              <a:t>The uncertainty-aware figure and a caption stating plainly what the uncertainty represents and what it does not cover.</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32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pipeline end to end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§10.3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10.4: the typed, visualization-ready dataframe</a:t>
            </a:r>
          </a:p>
          <a:p>
            <a:pPr algn="l">
              <a:spcAft>
                <a:spcPts val="1000"/>
              </a:spcAft>
            </a:pPr>
            <a:r>
              <a:rPr sz="1900" b="1" i="0">
                <a:solidFill>
                  <a:srgbClr val="00426A"/>
                </a:solidFill>
                <a:latin typeface="Calibri"/>
              </a:rPr>
              <a:t>•  </a:t>
            </a:r>
            <a:r>
              <a:rPr sz="1900" b="0" i="0">
                <a:solidFill>
                  <a:srgbClr val="191919"/>
                </a:solidFill>
                <a:latin typeface="Calibri"/>
              </a:rPr>
              <a:t>10.5: Kirk's cycle and the encoding hierarchy produce the figure</a:t>
            </a:r>
          </a:p>
          <a:p>
            <a:pPr algn="l">
              <a:spcAft>
                <a:spcPts val="1000"/>
              </a:spcAft>
            </a:pPr>
            <a:r>
              <a:rPr sz="1900" b="1" i="0">
                <a:solidFill>
                  <a:srgbClr val="00426A"/>
                </a:solidFill>
                <a:latin typeface="Calibri"/>
              </a:rPr>
              <a:t>•  </a:t>
            </a:r>
            <a:r>
              <a:rPr sz="1900" b="0" i="0">
                <a:solidFill>
                  <a:srgbClr val="191919"/>
                </a:solidFill>
                <a:latin typeface="Calibri"/>
              </a:rPr>
              <a:t>10.6: coordinated views become the integrative artifact</a:t>
            </a:r>
          </a:p>
          <a:p>
            <a:pPr algn="l">
              <a:spcAft>
                <a:spcPts val="1000"/>
              </a:spcAft>
            </a:pPr>
            <a:r>
              <a:rPr sz="1900" b="1" i="0">
                <a:solidFill>
                  <a:srgbClr val="00426A"/>
                </a:solidFill>
                <a:latin typeface="Calibri"/>
              </a:rPr>
              <a:t>•  </a:t>
            </a:r>
            <a:r>
              <a:rPr sz="1900" b="0" i="0">
                <a:solidFill>
                  <a:srgbClr val="191919"/>
                </a:solidFill>
                <a:latin typeface="Calibri"/>
              </a:rPr>
              <a:t>10.7: the uncertainty layer makes stability visible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One finding now travels from raw records to audience-ready, honesty included.</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32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Useful tools, organized by task</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Tools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685800" y="1307592"/>
          <a:ext cx="10820095" cy="3328416"/>
        </p:xfrm>
        <a:graphic>
          <a:graphicData uri="http://schemas.openxmlformats.org/drawingml/2006/table">
            <a:tbl>
              <a:tblPr firstRow="1" bandRow="1">
                <a:tableStyleId>{5C22544A-7EE6-4342-B048-85BDC9FD1C3A}</a:tableStyleId>
              </a:tblPr>
              <a:tblGrid>
                <a:gridCol w="5410047"/>
                <a:gridCol w="5410048"/>
              </a:tblGrid>
              <a:tr h="475488">
                <a:tc>
                  <a:txBody>
                    <a:bodyPr wrap="square"/>
                    <a:lstStyle/>
                    <a:p>
                      <a:r>
                        <a:rPr sz="1600" b="1" i="0">
                          <a:solidFill>
                            <a:srgbClr val="FFFFFF"/>
                          </a:solidFill>
                          <a:latin typeface="Calibri"/>
                        </a:rPr>
                        <a:t>Task</a:t>
                      </a:r>
                    </a:p>
                  </a:txBody>
                  <a:tcPr>
                    <a:solidFill>
                      <a:srgbClr val="4C1213"/>
                    </a:solidFill>
                  </a:tcPr>
                </a:tc>
                <a:tc>
                  <a:txBody>
                    <a:bodyPr wrap="square"/>
                    <a:lstStyle/>
                    <a:p>
                      <a:r>
                        <a:rPr sz="1600" b="1" i="0">
                          <a:solidFill>
                            <a:srgbClr val="FFFFFF"/>
                          </a:solidFill>
                          <a:latin typeface="Calibri"/>
                        </a:rPr>
                        <a:t>Options</a:t>
                      </a:r>
                    </a:p>
                  </a:txBody>
                  <a:tcPr>
                    <a:solidFill>
                      <a:srgbClr val="4C1213"/>
                    </a:solidFill>
                  </a:tcPr>
                </a:tc>
              </a:tr>
              <a:tr h="475488">
                <a:tc>
                  <a:txBody>
                    <a:bodyPr wrap="square"/>
                    <a:lstStyle/>
                    <a:p>
                      <a:r>
                        <a:rPr sz="1500" b="0" i="0">
                          <a:solidFill>
                            <a:srgbClr val="191919"/>
                          </a:solidFill>
                          <a:latin typeface="Calibri"/>
                        </a:rPr>
                        <a:t>Preregistration</a:t>
                      </a:r>
                    </a:p>
                  </a:txBody>
                  <a:tcPr>
                    <a:solidFill>
                      <a:srgbClr val="FFFFFF"/>
                    </a:solidFill>
                  </a:tcPr>
                </a:tc>
                <a:tc>
                  <a:txBody>
                    <a:bodyPr wrap="square"/>
                    <a:lstStyle/>
                    <a:p>
                      <a:r>
                        <a:rPr sz="1500" b="0" i="0">
                          <a:solidFill>
                            <a:srgbClr val="191919"/>
                          </a:solidFill>
                          <a:latin typeface="Calibri"/>
                        </a:rPr>
                        <a:t>OSF (full templates, repositories); AsPredicted (short form)</a:t>
                      </a:r>
                    </a:p>
                  </a:txBody>
                  <a:tcPr>
                    <a:solidFill>
                      <a:srgbClr val="FFFFFF"/>
                    </a:solidFill>
                  </a:tcPr>
                </a:tc>
              </a:tr>
              <a:tr h="475488">
                <a:tc>
                  <a:txBody>
                    <a:bodyPr wrap="square"/>
                    <a:lstStyle/>
                    <a:p>
                      <a:r>
                        <a:rPr sz="1500" b="0" i="0">
                          <a:solidFill>
                            <a:srgbClr val="191919"/>
                          </a:solidFill>
                          <a:latin typeface="Calibri"/>
                        </a:rPr>
                        <a:t>Environment management</a:t>
                      </a:r>
                    </a:p>
                  </a:txBody>
                  <a:tcPr>
                    <a:solidFill>
                      <a:srgbClr val="FAF9F7"/>
                    </a:solidFill>
                  </a:tcPr>
                </a:tc>
                <a:tc>
                  <a:txBody>
                    <a:bodyPr wrap="square"/>
                    <a:lstStyle/>
                    <a:p>
                      <a:r>
                        <a:rPr sz="1500" b="0" i="0">
                          <a:solidFill>
                            <a:srgbClr val="191919"/>
                          </a:solidFill>
                          <a:latin typeface="Calibri"/>
                        </a:rPr>
                        <a:t>venv, conda, renv, Docker</a:t>
                      </a:r>
                    </a:p>
                  </a:txBody>
                  <a:tcPr>
                    <a:solidFill>
                      <a:srgbClr val="FAF9F7"/>
                    </a:solidFill>
                  </a:tcPr>
                </a:tc>
              </a:tr>
              <a:tr h="475488">
                <a:tc>
                  <a:txBody>
                    <a:bodyPr wrap="square"/>
                    <a:lstStyle/>
                    <a:p>
                      <a:r>
                        <a:rPr sz="1500" b="0" i="0">
                          <a:solidFill>
                            <a:srgbClr val="191919"/>
                          </a:solidFill>
                          <a:latin typeface="Calibri"/>
                        </a:rPr>
                        <a:t>Version control and archiving</a:t>
                      </a:r>
                    </a:p>
                  </a:txBody>
                  <a:tcPr>
                    <a:solidFill>
                      <a:srgbClr val="FFFFFF"/>
                    </a:solidFill>
                  </a:tcPr>
                </a:tc>
                <a:tc>
                  <a:txBody>
                    <a:bodyPr wrap="square"/>
                    <a:lstStyle/>
                    <a:p>
                      <a:r>
                        <a:rPr sz="1500" b="0" i="0">
                          <a:solidFill>
                            <a:srgbClr val="191919"/>
                          </a:solidFill>
                          <a:latin typeface="Calibri"/>
                        </a:rPr>
                        <a:t>Git, GitHub; Zenodo for a citable DOI</a:t>
                      </a:r>
                    </a:p>
                  </a:txBody>
                  <a:tcPr>
                    <a:solidFill>
                      <a:srgbClr val="FFFFFF"/>
                    </a:solidFill>
                  </a:tcPr>
                </a:tc>
              </a:tr>
              <a:tr h="475488">
                <a:tc>
                  <a:txBody>
                    <a:bodyPr wrap="square"/>
                    <a:lstStyle/>
                    <a:p>
                      <a:r>
                        <a:rPr sz="1500" b="0" i="0">
                          <a:solidFill>
                            <a:srgbClr val="191919"/>
                          </a:solidFill>
                          <a:latin typeface="Calibri"/>
                        </a:rPr>
                        <a:t>Static visualization</a:t>
                      </a:r>
                    </a:p>
                  </a:txBody>
                  <a:tcPr>
                    <a:solidFill>
                      <a:srgbClr val="FAF9F7"/>
                    </a:solidFill>
                  </a:tcPr>
                </a:tc>
                <a:tc>
                  <a:txBody>
                    <a:bodyPr wrap="square"/>
                    <a:lstStyle/>
                    <a:p>
                      <a:r>
                        <a:rPr sz="1500" b="0" i="0">
                          <a:solidFill>
                            <a:srgbClr val="191919"/>
                          </a:solidFill>
                          <a:latin typeface="Calibri"/>
                        </a:rPr>
                        <a:t>ggplot2, matplotlib, seaborn, Plotly</a:t>
                      </a:r>
                    </a:p>
                  </a:txBody>
                  <a:tcPr>
                    <a:solidFill>
                      <a:srgbClr val="FAF9F7"/>
                    </a:solidFill>
                  </a:tcPr>
                </a:tc>
              </a:tr>
              <a:tr h="475488">
                <a:tc>
                  <a:txBody>
                    <a:bodyPr wrap="square"/>
                    <a:lstStyle/>
                    <a:p>
                      <a:r>
                        <a:rPr sz="1500" b="0" i="0">
                          <a:solidFill>
                            <a:srgbClr val="191919"/>
                          </a:solidFill>
                          <a:latin typeface="Calibri"/>
                        </a:rPr>
                        <a:t>Interactive dashboards</a:t>
                      </a:r>
                    </a:p>
                  </a:txBody>
                  <a:tcPr>
                    <a:solidFill>
                      <a:srgbClr val="FFFFFF"/>
                    </a:solidFill>
                  </a:tcPr>
                </a:tc>
                <a:tc>
                  <a:txBody>
                    <a:bodyPr wrap="square"/>
                    <a:lstStyle/>
                    <a:p>
                      <a:r>
                        <a:rPr sz="1500" b="0" i="0">
                          <a:solidFill>
                            <a:srgbClr val="191919"/>
                          </a:solidFill>
                          <a:latin typeface="Calibri"/>
                        </a:rPr>
                        <a:t>Streamlit, Dash, Shiny, Observable, Tableau Public</a:t>
                      </a:r>
                    </a:p>
                  </a:txBody>
                  <a:tcPr>
                    <a:solidFill>
                      <a:srgbClr val="FFFFFF"/>
                    </a:solidFill>
                  </a:tcPr>
                </a:tc>
              </a:tr>
              <a:tr h="475488">
                <a:tc>
                  <a:txBody>
                    <a:bodyPr wrap="square"/>
                    <a:lstStyle/>
                    <a:p>
                      <a:r>
                        <a:rPr sz="1500" b="0" i="0">
                          <a:solidFill>
                            <a:srgbClr val="191919"/>
                          </a:solidFill>
                          <a:latin typeface="Calibri"/>
                        </a:rPr>
                        <a:t>Reproducible reports</a:t>
                      </a:r>
                    </a:p>
                  </a:txBody>
                  <a:tcPr>
                    <a:solidFill>
                      <a:srgbClr val="FAF9F7"/>
                    </a:solidFill>
                  </a:tcPr>
                </a:tc>
                <a:tc>
                  <a:txBody>
                    <a:bodyPr wrap="square"/>
                    <a:lstStyle/>
                    <a:p>
                      <a:r>
                        <a:rPr sz="1500" b="0" i="0">
                          <a:solidFill>
                            <a:srgbClr val="191919"/>
                          </a:solidFill>
                          <a:latin typeface="Calibri"/>
                        </a:rPr>
                        <a:t>Quarto, Jupyter, R Markdown</a:t>
                      </a:r>
                    </a:p>
                  </a:txBody>
                  <a:tcPr>
                    <a:solidFill>
                      <a:srgbClr val="FAF9F7"/>
                    </a:solidFill>
                  </a:tcPr>
                </a:tc>
              </a:tr>
            </a:tbl>
          </a:graphicData>
        </a:graphic>
      </p:graphicFrame>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Communication tools</a:t>
            </a:r>
            <a:r>
              <a:rPr sz="1150" b="0" i="0">
                <a:solidFill>
                  <a:srgbClr val="5F6368"/>
                </a:solidFill>
                <a:latin typeface="Calibri"/>
              </a:rPr>
              <a:t>  ·  cssprimer.org/tools/communication</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Tools change quickly; the maintenance memo is why principles must outlast them.</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32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Reflective exercises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EBE2DF"/>
          </a:solidFill>
          <a:ln w="12700">
            <a:solidFill>
              <a:srgbClr val="4C121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Which analytical choice was hardest to declare honestly in your preregistration, and what does that say about your forking paths?</a:t>
            </a:r>
          </a:p>
          <a:p>
            <a:pPr algn="l">
              <a:spcAft>
                <a:spcPts val="1400"/>
              </a:spcAft>
            </a:pPr>
            <a:r>
              <a:rPr sz="1800" b="1" i="0">
                <a:solidFill>
                  <a:srgbClr val="00426A"/>
                </a:solidFill>
                <a:latin typeface="Calibri"/>
              </a:rPr>
              <a:t>•  </a:t>
            </a:r>
            <a:r>
              <a:rPr sz="1800" b="0" i="0">
                <a:solidFill>
                  <a:srgbClr val="191919"/>
                </a:solidFill>
                <a:latin typeface="Calibri"/>
              </a:rPr>
              <a:t>Which finding was hardest to communicate to a non-specialist without distorting it? Was the cut a simplification or a loss?</a:t>
            </a:r>
          </a:p>
          <a:p>
            <a:pPr algn="l">
              <a:spcAft>
                <a:spcPts val="1400"/>
              </a:spcAft>
            </a:pPr>
            <a:r>
              <a:rPr sz="1800" b="1" i="0">
                <a:solidFill>
                  <a:srgbClr val="00426A"/>
                </a:solidFill>
                <a:latin typeface="Calibri"/>
              </a:rPr>
              <a:t>•  </a:t>
            </a:r>
            <a:r>
              <a:rPr sz="1800" b="0" i="0">
                <a:solidFill>
                  <a:srgbClr val="191919"/>
                </a:solidFill>
                <a:latin typeface="Calibri"/>
              </a:rPr>
              <a:t>Where did the uncertainty layer change the story? Is the honest version less persuasive, or differently persuasive?</a:t>
            </a:r>
          </a:p>
          <a:p>
            <a:pPr algn="l">
              <a:spcAft>
                <a:spcPts val="1400"/>
              </a:spcAft>
            </a:pPr>
            <a:r>
              <a:rPr sz="1800" b="1" i="0">
                <a:solidFill>
                  <a:srgbClr val="00426A"/>
                </a:solidFill>
                <a:latin typeface="Calibri"/>
              </a:rPr>
              <a:t>•  </a:t>
            </a:r>
            <a:r>
              <a:rPr sz="1800" b="0" i="0">
                <a:solidFill>
                  <a:srgbClr val="191919"/>
                </a:solidFill>
                <a:latin typeface="Calibri"/>
              </a:rPr>
              <a:t>If AI drafted captions or alt text, what did verification catch, and what does that imply about publishing unreviewed drafts?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32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10</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4C1213"/>
                </a:solidFill>
                <a:latin typeface="Calibri"/>
              </a:rPr>
              <a:t>Adapted preregistration</a:t>
            </a:r>
            <a:r>
              <a:rPr sz="1450" b="0" i="0">
                <a:solidFill>
                  <a:srgbClr val="5F6368"/>
                </a:solidFill>
                <a:latin typeface="Calibri"/>
              </a:rPr>
              <a:t>:  </a:t>
            </a:r>
            <a:r>
              <a:rPr sz="1350" b="0" i="0">
                <a:solidFill>
                  <a:srgbClr val="191919"/>
                </a:solidFill>
                <a:latin typeface="Calibri"/>
              </a:rPr>
              <a:t>Lock what you can, write procedures for the rest, label confirmatory versus exploratory</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4C1213"/>
                </a:solidFill>
                <a:latin typeface="Calibri"/>
              </a:rPr>
              <a:t>Lock file</a:t>
            </a:r>
            <a:r>
              <a:rPr sz="1450" b="0" i="0">
                <a:solidFill>
                  <a:srgbClr val="5F6368"/>
                </a:solidFill>
                <a:latin typeface="Calibri"/>
              </a:rPr>
              <a:t>:  </a:t>
            </a:r>
            <a:r>
              <a:rPr sz="1350" b="0" i="0">
                <a:solidFill>
                  <a:srgbClr val="191919"/>
                </a:solidFill>
                <a:latin typeface="Calibri"/>
              </a:rPr>
              <a:t>Exact package pins that freeze the analysis environment</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4C1213"/>
                </a:solidFill>
                <a:latin typeface="Calibri"/>
              </a:rPr>
              <a:t>Gundersen R1–R4</a:t>
            </a:r>
            <a:r>
              <a:rPr sz="1450" b="0" i="0">
                <a:solidFill>
                  <a:srgbClr val="5F6368"/>
                </a:solidFill>
                <a:latin typeface="Calibri"/>
              </a:rPr>
              <a:t>:  </a:t>
            </a:r>
            <a:r>
              <a:rPr sz="1350" b="0" i="0">
                <a:solidFill>
                  <a:srgbClr val="191919"/>
                </a:solidFill>
                <a:latin typeface="Calibri"/>
              </a:rPr>
              <a:t>Reproducibility rungs by what is shared: description, code, data, full package</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4C1213"/>
                </a:solidFill>
                <a:latin typeface="Calibri"/>
              </a:rPr>
              <a:t>Promptbook</a:t>
            </a:r>
            <a:r>
              <a:rPr sz="1450" b="0" i="0">
                <a:solidFill>
                  <a:srgbClr val="5F6368"/>
                </a:solidFill>
                <a:latin typeface="Calibri"/>
              </a:rPr>
              <a:t>:  </a:t>
            </a:r>
            <a:r>
              <a:rPr sz="1350" b="0" i="0">
                <a:solidFill>
                  <a:srgbClr val="191919"/>
                </a:solidFill>
                <a:latin typeface="Calibri"/>
              </a:rPr>
              <a:t>The complete operative prompt set with model ID and parameters; Knowledge</a:t>
            </a:r>
          </a:p>
        </p:txBody>
      </p:sp>
      <p:sp>
        <p:nvSpPr>
          <p:cNvPr id="8" name="TextBox 7"/>
          <p:cNvSpPr txBox="1"/>
          <p:nvPr/>
        </p:nvSpPr>
        <p:spPr>
          <a:xfrm>
            <a:off x="502920" y="5148072"/>
            <a:ext cx="5364327" cy="850392"/>
          </a:xfrm>
          <a:prstGeom prst="rect">
            <a:avLst/>
          </a:prstGeom>
          <a:noFill/>
        </p:spPr>
        <p:txBody>
          <a:bodyPr wrap="square" anchor="t" lIns="0" rIns="0" tIns="0" bIns="0">
            <a:spAutoFit/>
          </a:bodyPr>
          <a:lstStyle/>
          <a:p>
            <a:r>
              <a:rPr sz="1450" b="1" i="0">
                <a:solidFill>
                  <a:srgbClr val="4C1213"/>
                </a:solidFill>
                <a:latin typeface="Calibri"/>
              </a:rPr>
              <a:t>Promptlog</a:t>
            </a:r>
            <a:r>
              <a:rPr sz="1450" b="0" i="0">
                <a:solidFill>
                  <a:srgbClr val="5F6368"/>
                </a:solidFill>
                <a:latin typeface="Calibri"/>
              </a:rPr>
              <a:t>:  </a:t>
            </a:r>
            <a:r>
              <a:rPr sz="1350" b="0" i="0">
                <a:solidFill>
                  <a:srgbClr val="191919"/>
                </a:solidFill>
                <a:latin typeface="Calibri"/>
              </a:rPr>
              <a:t>Dated revision history with rationale; Memory</a:t>
            </a:r>
          </a:p>
        </p:txBody>
      </p:sp>
      <p:sp>
        <p:nvSpPr>
          <p:cNvPr id="9" name="TextBox 8"/>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4C1213"/>
                </a:solidFill>
                <a:latin typeface="Calibri"/>
              </a:rPr>
              <a:t>Unit of analysis</a:t>
            </a:r>
            <a:r>
              <a:rPr sz="1450" b="0" i="0">
                <a:solidFill>
                  <a:srgbClr val="5F6368"/>
                </a:solidFill>
                <a:latin typeface="Calibri"/>
              </a:rPr>
              <a:t>:  </a:t>
            </a:r>
            <a:r>
              <a:rPr sz="1350" b="0" i="0">
                <a:solidFill>
                  <a:srgbClr val="191919"/>
                </a:solidFill>
                <a:latin typeface="Calibri"/>
              </a:rPr>
              <a:t>What one mark on the chart represents; the most common source of misleading charts</a:t>
            </a:r>
          </a:p>
        </p:txBody>
      </p:sp>
      <p:sp>
        <p:nvSpPr>
          <p:cNvPr id="10" name="TextBox 9"/>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4C1213"/>
                </a:solidFill>
                <a:latin typeface="Calibri"/>
              </a:rPr>
              <a:t>Typed dataframe</a:t>
            </a:r>
            <a:r>
              <a:rPr sz="1450" b="0" i="0">
                <a:solidFill>
                  <a:srgbClr val="5F6368"/>
                </a:solidFill>
                <a:latin typeface="Calibri"/>
              </a:rPr>
              <a:t>:  </a:t>
            </a:r>
            <a:r>
              <a:rPr sz="1350" b="0" i="0">
                <a:solidFill>
                  <a:srgbClr val="191919"/>
                </a:solidFill>
                <a:latin typeface="Calibri"/>
              </a:rPr>
              <a:t>One row per unit, one column per dimension, each tagged with its data type</a:t>
            </a:r>
          </a:p>
        </p:txBody>
      </p:sp>
      <p:sp>
        <p:nvSpPr>
          <p:cNvPr id="11" name="TextBox 10"/>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4C1213"/>
                </a:solidFill>
                <a:latin typeface="Calibri"/>
              </a:rPr>
              <a:t>Small multiples</a:t>
            </a:r>
            <a:r>
              <a:rPr sz="1450" b="0" i="0">
                <a:solidFill>
                  <a:srgbClr val="5F6368"/>
                </a:solidFill>
                <a:latin typeface="Calibri"/>
              </a:rPr>
              <a:t>:  </a:t>
            </a:r>
            <a:r>
              <a:rPr sz="1350" b="0" i="0">
                <a:solidFill>
                  <a:srgbClr val="191919"/>
                </a:solidFill>
                <a:latin typeface="Calibri"/>
              </a:rPr>
              <a:t>A grid of subplots, one per category; faceting spends a dimension</a:t>
            </a:r>
          </a:p>
        </p:txBody>
      </p:sp>
      <p:sp>
        <p:nvSpPr>
          <p:cNvPr id="12" name="TextBox 11"/>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4C1213"/>
                </a:solidFill>
                <a:latin typeface="Calibri"/>
              </a:rPr>
              <a:t>Integrative artifact</a:t>
            </a:r>
            <a:r>
              <a:rPr sz="1450" b="0" i="0">
                <a:solidFill>
                  <a:srgbClr val="5F6368"/>
                </a:solidFill>
                <a:latin typeface="Calibri"/>
              </a:rPr>
              <a:t>:  </a:t>
            </a:r>
            <a:r>
              <a:rPr sz="1350" b="0" i="0">
                <a:solidFill>
                  <a:srgbClr val="191919"/>
                </a:solidFill>
                <a:latin typeface="Calibri"/>
              </a:rPr>
              <a:t>Three or more coordinated views for a non-specialist audience</a:t>
            </a:r>
          </a:p>
        </p:txBody>
      </p:sp>
      <p:sp>
        <p:nvSpPr>
          <p:cNvPr id="13" name="TextBox 12"/>
          <p:cNvSpPr txBox="1"/>
          <p:nvPr/>
        </p:nvSpPr>
        <p:spPr>
          <a:xfrm>
            <a:off x="6324447" y="5148072"/>
            <a:ext cx="5364327" cy="850392"/>
          </a:xfrm>
          <a:prstGeom prst="rect">
            <a:avLst/>
          </a:prstGeom>
          <a:noFill/>
        </p:spPr>
        <p:txBody>
          <a:bodyPr wrap="square" anchor="t" lIns="0" rIns="0" tIns="0" bIns="0">
            <a:spAutoFit/>
          </a:bodyPr>
          <a:lstStyle/>
          <a:p>
            <a:r>
              <a:rPr sz="1450" b="1" i="0">
                <a:solidFill>
                  <a:srgbClr val="4C1213"/>
                </a:solidFill>
                <a:latin typeface="Calibri"/>
              </a:rPr>
              <a:t>Uncertainty layer</a:t>
            </a:r>
            <a:r>
              <a:rPr sz="1450" b="0" i="0">
                <a:solidFill>
                  <a:srgbClr val="5F6368"/>
                </a:solidFill>
                <a:latin typeface="Calibri"/>
              </a:rPr>
              <a:t>:  </a:t>
            </a:r>
            <a:r>
              <a:rPr sz="1350" b="0" i="0">
                <a:solidFill>
                  <a:srgbClr val="191919"/>
                </a:solidFill>
                <a:latin typeface="Calibri"/>
              </a:rPr>
              <a:t>The added view that makes precision and stability visible beside point estimates</a:t>
            </a:r>
          </a:p>
        </p:txBody>
      </p:sp>
      <p:sp>
        <p:nvSpPr>
          <p:cNvPr id="14" name="Rectangle 13"/>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6" name="TextBox 15"/>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32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Chapter 10 hub</a:t>
            </a:r>
            <a:r>
              <a:rPr sz="1700" b="0" i="0">
                <a:solidFill>
                  <a:srgbClr val="5F6368"/>
                </a:solidFill>
                <a:latin typeface="Calibri"/>
              </a:rPr>
              <a:t>   </a:t>
            </a:r>
            <a:r>
              <a:rPr sz="1250" b="0" i="0">
                <a:solidFill>
                  <a:srgbClr val="5F6368"/>
                </a:solidFill>
                <a:latin typeface="Calibri"/>
              </a:rPr>
              <a:t>cssprimer.org/ch10/</a:t>
            </a:r>
          </a:p>
          <a:p>
            <a:pPr>
              <a:spcBef>
                <a:spcPts val="200"/>
              </a:spcBef>
            </a:pPr>
            <a:r>
              <a:rPr sz="1400" b="0" i="0">
                <a:solidFill>
                  <a:srgbClr val="191919"/>
                </a:solidFill>
                <a:latin typeface="Calibri"/>
              </a:rPr>
              <a:t>Exercise materials plus the Quarto report and Streamlit dashboard skeletons</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Communication tools</a:t>
            </a:r>
            <a:r>
              <a:rPr sz="1700" b="0" i="0">
                <a:solidFill>
                  <a:srgbClr val="5F6368"/>
                </a:solidFill>
                <a:latin typeface="Calibri"/>
              </a:rPr>
              <a:t>   </a:t>
            </a:r>
            <a:r>
              <a:rPr sz="1250" b="0" i="0">
                <a:solidFill>
                  <a:srgbClr val="5F6368"/>
                </a:solidFill>
                <a:latin typeface="Calibri"/>
              </a:rPr>
              <a:t>cssprimer.org/tools/communication</a:t>
            </a:r>
          </a:p>
          <a:p>
            <a:pPr>
              <a:spcBef>
                <a:spcPts val="200"/>
              </a:spcBef>
            </a:pPr>
            <a:r>
              <a:rPr sz="1400" b="0" i="0">
                <a:solidFill>
                  <a:srgbClr val="191919"/>
                </a:solidFill>
                <a:latin typeface="Calibri"/>
              </a:rPr>
              <a:t>The maintained list behind this chapter's Useful Tools section</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Getting started</a:t>
            </a:r>
            <a:r>
              <a:rPr sz="1700" b="0" i="0">
                <a:solidFill>
                  <a:srgbClr val="5F6368"/>
                </a:solidFill>
                <a:latin typeface="Calibri"/>
              </a:rPr>
              <a:t>   </a:t>
            </a:r>
            <a:r>
              <a:rPr sz="1250" b="0" i="0">
                <a:solidFill>
                  <a:srgbClr val="5F6368"/>
                </a:solidFill>
                <a:latin typeface="Calibri"/>
              </a:rPr>
              <a:t>cssprimer.org/setup/</a:t>
            </a:r>
          </a:p>
          <a:p>
            <a:pPr>
              <a:spcBef>
                <a:spcPts val="200"/>
              </a:spcBef>
            </a:pPr>
            <a:r>
              <a:rPr sz="1400" b="0" i="0">
                <a:solidFill>
                  <a:srgbClr val="191919"/>
                </a:solidFill>
                <a:latin typeface="Calibri"/>
              </a:rPr>
              <a:t>Environment help when the freezing exercises surface version conflicts</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10 · Communicating Your Pipeline  ·  cssprimer.org</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32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Revisit: Chapter 9 for the principles behind every exercise you just ran</a:t>
            </a:r>
          </a:p>
          <a:p>
            <a:pPr algn="l">
              <a:spcAft>
                <a:spcPts val="1200"/>
              </a:spcAft>
            </a:pPr>
            <a:r>
              <a:rPr sz="1800" b="1" i="0">
                <a:solidFill>
                  <a:srgbClr val="00426A"/>
                </a:solidFill>
                <a:latin typeface="Calibri"/>
              </a:rPr>
              <a:t>•  </a:t>
            </a:r>
            <a:r>
              <a:rPr sz="1800" b="0" i="0">
                <a:solidFill>
                  <a:srgbClr val="191919"/>
                </a:solidFill>
                <a:latin typeface="Calibri"/>
              </a:rPr>
              <a:t>Read: Chapter 11, where communication choices become ethics questions</a:t>
            </a:r>
          </a:p>
          <a:p>
            <a:pPr algn="l">
              <a:spcAft>
                <a:spcPts val="1200"/>
              </a:spcAft>
            </a:pPr>
            <a:r>
              <a:rPr sz="1800" b="1" i="0">
                <a:solidFill>
                  <a:srgbClr val="00426A"/>
                </a:solidFill>
                <a:latin typeface="Calibri"/>
              </a:rPr>
              <a:t>•  </a:t>
            </a:r>
            <a:r>
              <a:rPr sz="1800" b="0" i="0">
                <a:solidFill>
                  <a:srgbClr val="191919"/>
                </a:solidFill>
                <a:latin typeface="Calibri"/>
              </a:rPr>
              <a:t>Use: starter templates and the updated tool list at the companion hub</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